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sldIdLst>
    <p:sldId id="258" r:id="rId2"/>
    <p:sldId id="294" r:id="rId3"/>
    <p:sldId id="321" r:id="rId4"/>
    <p:sldId id="309" r:id="rId5"/>
    <p:sldId id="261" r:id="rId6"/>
    <p:sldId id="312" r:id="rId7"/>
    <p:sldId id="302" r:id="rId8"/>
    <p:sldId id="297" r:id="rId9"/>
    <p:sldId id="307" r:id="rId10"/>
    <p:sldId id="305" r:id="rId11"/>
    <p:sldId id="303" r:id="rId12"/>
    <p:sldId id="299" r:id="rId13"/>
    <p:sldId id="301" r:id="rId14"/>
    <p:sldId id="308" r:id="rId15"/>
    <p:sldId id="304" r:id="rId16"/>
    <p:sldId id="300" r:id="rId17"/>
    <p:sldId id="306" r:id="rId18"/>
    <p:sldId id="292" r:id="rId19"/>
    <p:sldId id="313" r:id="rId20"/>
    <p:sldId id="314" r:id="rId21"/>
    <p:sldId id="315" r:id="rId22"/>
    <p:sldId id="317" r:id="rId23"/>
    <p:sldId id="319" r:id="rId24"/>
    <p:sldId id="318" r:id="rId25"/>
    <p:sldId id="320" r:id="rId26"/>
    <p:sldId id="310" r:id="rId27"/>
    <p:sldId id="288" r:id="rId28"/>
    <p:sldId id="289" r:id="rId2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onsolas" panose="020B0609020204030204" pitchFamily="49" charset="0"/>
      <p:regular r:id="rId35"/>
      <p:bold r:id="rId36"/>
      <p:italic r:id="rId37"/>
      <p:boldItalic r:id="rId38"/>
    </p:embeddedFont>
    <p:embeddedFont>
      <p:font typeface="Open Sans" panose="020B0604020202020204" charset="0"/>
      <p:regular r:id="rId39"/>
      <p:bold r:id="rId40"/>
      <p:italic r:id="rId41"/>
      <p:boldItalic r:id="rId42"/>
    </p:embeddedFont>
    <p:embeddedFont>
      <p:font typeface="Open Sans Semibold" panose="020B0604020202020204" charset="0"/>
      <p:bold r:id="rId43"/>
      <p:boldItalic r:id="rId44"/>
    </p:embeddedFont>
    <p:embeddedFont>
      <p:font typeface="Yanone Kaffeesatz" panose="020B0604020202020204" charset="0"/>
      <p:regular r:id="rId45"/>
      <p:bold r:id="rId46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C3C3C3"/>
    <a:srgbClr val="F0DB4F"/>
    <a:srgbClr val="FFFFFF"/>
    <a:srgbClr val="999999"/>
    <a:srgbClr val="4BE2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8" autoAdjust="0"/>
    <p:restoredTop sz="82160" autoAdjust="0"/>
  </p:normalViewPr>
  <p:slideViewPr>
    <p:cSldViewPr>
      <p:cViewPr varScale="1">
        <p:scale>
          <a:sx n="91" d="100"/>
          <a:sy n="91" d="100"/>
        </p:scale>
        <p:origin x="1203" y="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745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3834" y="3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png>
</file>

<file path=ppt/media/image13.gif>
</file>

<file path=ppt/media/image14.jp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FEB6A-9B30-4C23-BD60-283C97F90CE2}" type="datetimeFigureOut">
              <a:rPr lang="fr-FR" smtClean="0"/>
              <a:t>16/06/2018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62507-552E-4661-8B45-59308064B1C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1025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87944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9605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7718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2239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Nous allons vous montrer rapidement le code : voyez,</a:t>
            </a:r>
            <a:r>
              <a:rPr lang="fr-FR" baseline="0" dirty="0"/>
              <a:t> tout est dans ces 4 fichiers, les seules librairies externes sont celles qui permet de faire un appel HTTP en passant par le proxy (</a:t>
            </a:r>
            <a:r>
              <a:rPr lang="fr-FR" baseline="0" dirty="0" err="1"/>
              <a:t>request</a:t>
            </a:r>
            <a:r>
              <a:rPr lang="fr-FR" baseline="0" dirty="0"/>
              <a:t>) et celle qui décode les accents dans les citations (html-</a:t>
            </a:r>
            <a:r>
              <a:rPr lang="fr-FR" baseline="0" dirty="0" err="1"/>
              <a:t>entities</a:t>
            </a:r>
            <a:r>
              <a:rPr lang="fr-FR" baseline="0" dirty="0"/>
              <a:t>).</a:t>
            </a:r>
          </a:p>
          <a:p>
            <a:endParaRPr lang="fr-FR" baseline="0" dirty="0"/>
          </a:p>
          <a:p>
            <a:r>
              <a:rPr lang="fr-FR" baseline="0" dirty="0"/>
              <a:t>Il est temps de savoir enfin quelle est la citation Chuck Norris la plus populaire !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56794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07456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6350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i="1" dirty="0"/>
              <a:t>39’ minutes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891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5930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https://en.wikipedia.org/wiki/JavaScript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2931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https://auth0.com/blog/a-brief-history-of-javascript/</a:t>
            </a:r>
          </a:p>
          <a:p>
            <a:r>
              <a:rPr lang="fr-FR" dirty="0"/>
              <a:t>Mai 95, Brendan Eich crée </a:t>
            </a:r>
            <a:r>
              <a:rPr lang="fr-FR" dirty="0" err="1"/>
              <a:t>LiveScript</a:t>
            </a:r>
            <a:r>
              <a:rPr lang="fr-FR" dirty="0"/>
              <a:t> pour </a:t>
            </a:r>
            <a:r>
              <a:rPr lang="fr-FR" dirty="0" err="1"/>
              <a:t>Nescape</a:t>
            </a:r>
            <a:r>
              <a:rPr lang="fr-FR" dirty="0"/>
              <a:t> </a:t>
            </a:r>
            <a:r>
              <a:rPr lang="fr-FR" dirty="0" err="1"/>
              <a:t>navigator</a:t>
            </a:r>
            <a:r>
              <a:rPr lang="fr-FR" dirty="0"/>
              <a:t> 2.0</a:t>
            </a:r>
          </a:p>
          <a:p>
            <a:r>
              <a:rPr lang="fr-FR" dirty="0"/>
              <a:t>Décembre 95 LS &gt; JS, et Netscape </a:t>
            </a:r>
            <a:r>
              <a:rPr lang="fr-FR" dirty="0" err="1"/>
              <a:t>Entrprise</a:t>
            </a:r>
            <a:r>
              <a:rPr lang="fr-FR" dirty="0"/>
              <a:t> Server l'utilise coté server</a:t>
            </a:r>
          </a:p>
          <a:p>
            <a:r>
              <a:rPr lang="fr-FR" dirty="0"/>
              <a:t>Novembre 96~Juin 97, la </a:t>
            </a:r>
            <a:r>
              <a:rPr lang="fr-FR" dirty="0" err="1"/>
              <a:t>spec</a:t>
            </a:r>
            <a:r>
              <a:rPr lang="fr-FR" dirty="0"/>
              <a:t> de </a:t>
            </a:r>
            <a:r>
              <a:rPr lang="fr-FR" dirty="0" err="1"/>
              <a:t>ECMAScript</a:t>
            </a:r>
            <a:r>
              <a:rPr lang="fr-FR" dirty="0"/>
              <a:t> 1 est publiée: JavaScript, </a:t>
            </a:r>
            <a:r>
              <a:rPr lang="fr-FR" dirty="0" err="1"/>
              <a:t>JScript</a:t>
            </a:r>
            <a:r>
              <a:rPr lang="fr-FR" dirty="0"/>
              <a:t> &amp; </a:t>
            </a:r>
            <a:r>
              <a:rPr lang="fr-FR" dirty="0" err="1"/>
              <a:t>ActionScript</a:t>
            </a:r>
            <a:r>
              <a:rPr lang="fr-FR" dirty="0"/>
              <a:t> l'implémentent</a:t>
            </a:r>
          </a:p>
          <a:p>
            <a:r>
              <a:rPr lang="fr-FR" dirty="0"/>
              <a:t>2005 Jesse James Garret jette les bases des SPA (Prototype, Dojo, jQuery)</a:t>
            </a:r>
          </a:p>
          <a:p>
            <a:r>
              <a:rPr lang="fr-FR" dirty="0"/>
              <a:t>Septembre 2008: première release de V8 et Chrome</a:t>
            </a:r>
          </a:p>
          <a:p>
            <a:r>
              <a:rPr lang="fr-FR" dirty="0"/>
              <a:t>Mai 2009: Ryan </a:t>
            </a:r>
            <a:r>
              <a:rPr lang="fr-FR" dirty="0" err="1"/>
              <a:t>Dhal</a:t>
            </a:r>
            <a:r>
              <a:rPr lang="fr-FR" dirty="0"/>
              <a:t> crée node.js</a:t>
            </a:r>
          </a:p>
          <a:p>
            <a:r>
              <a:rPr lang="fr-FR" dirty="0"/>
              <a:t>Décembre 2009, alors que ES 4 est abandonné après 8 ans de </a:t>
            </a:r>
            <a:r>
              <a:rPr lang="fr-FR" dirty="0" err="1"/>
              <a:t>conflicts</a:t>
            </a:r>
            <a:r>
              <a:rPr lang="fr-FR" dirty="0"/>
              <a:t>, ES 5 (3.1) permet le boom de JS</a:t>
            </a:r>
          </a:p>
          <a:p>
            <a:r>
              <a:rPr lang="fr-FR" dirty="0"/>
              <a:t>Janvier 2010, création de </a:t>
            </a:r>
            <a:r>
              <a:rPr lang="fr-FR" dirty="0" err="1"/>
              <a:t>Npm</a:t>
            </a:r>
            <a:endParaRPr lang="fr-FR" dirty="0"/>
          </a:p>
          <a:p>
            <a:r>
              <a:rPr lang="fr-FR" dirty="0"/>
              <a:t>Mars 2013, asm.js, un </a:t>
            </a:r>
            <a:r>
              <a:rPr lang="fr-FR" dirty="0" err="1"/>
              <a:t>bytecode</a:t>
            </a:r>
            <a:r>
              <a:rPr lang="fr-FR" dirty="0"/>
              <a:t> statiquement typé, permettant à d'autre langages comme le C/C++ de s'exécuter sur un VM </a:t>
            </a:r>
            <a:r>
              <a:rPr lang="fr-FR" dirty="0" err="1"/>
              <a:t>Js</a:t>
            </a:r>
            <a:endParaRPr lang="fr-FR" dirty="0"/>
          </a:p>
          <a:p>
            <a:r>
              <a:rPr lang="fr-FR" dirty="0"/>
              <a:t>Juillet 2013, première release d'Electron</a:t>
            </a:r>
          </a:p>
          <a:p>
            <a:r>
              <a:rPr lang="fr-FR" dirty="0"/>
              <a:t>2015, ES 6 propose enfin des nouveauté syntaxiques, faisant de JS un langage généraliste</a:t>
            </a:r>
          </a:p>
          <a:p>
            <a:r>
              <a:rPr lang="fr-FR" dirty="0"/>
              <a:t>Mars 2017, première release de </a:t>
            </a:r>
            <a:r>
              <a:rPr lang="fr-FR" dirty="0" err="1"/>
              <a:t>WebAssembly</a:t>
            </a:r>
            <a:r>
              <a:rPr lang="fr-FR" dirty="0"/>
              <a:t>, successeur de </a:t>
            </a:r>
            <a:r>
              <a:rPr lang="fr-FR" dirty="0" err="1"/>
              <a:t>NaCL</a:t>
            </a:r>
            <a:r>
              <a:rPr lang="fr-FR" dirty="0"/>
              <a:t> (Google) et asm.js (Mozilla)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0338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i="1" dirty="0"/>
              <a:t>5’</a:t>
            </a:r>
          </a:p>
          <a:p>
            <a:pPr lvl="0"/>
            <a:endParaRPr lang="fr-FR" dirty="0"/>
          </a:p>
          <a:p>
            <a:pPr lvl="0"/>
            <a:r>
              <a:rPr lang="fr-FR" dirty="0"/>
              <a:t>Pour illustrer</a:t>
            </a:r>
            <a:r>
              <a:rPr lang="fr-FR" baseline="0" dirty="0"/>
              <a:t> les différentes fonctionnalités du langage, je m’appuierai sur le cas réel, légèrement simplifié, d’un ordonnanceur de jobs.</a:t>
            </a:r>
          </a:p>
          <a:p>
            <a:pPr lvl="0"/>
            <a:r>
              <a:rPr lang="fr-FR" baseline="0" dirty="0"/>
              <a:t>Nous nous en servions en 2014 </a:t>
            </a:r>
            <a:r>
              <a:rPr lang="fr-FR" dirty="0"/>
              <a:t>pour orchestrer des tâches d’analyse sur un cluster </a:t>
            </a:r>
            <a:r>
              <a:rPr lang="fr-FR" dirty="0" err="1"/>
              <a:t>map</a:t>
            </a:r>
            <a:r>
              <a:rPr lang="fr-FR" dirty="0"/>
              <a:t>/</a:t>
            </a:r>
            <a:r>
              <a:rPr lang="fr-FR" dirty="0" err="1"/>
              <a:t>reduce</a:t>
            </a:r>
            <a:r>
              <a:rPr lang="fr-FR" dirty="0"/>
              <a:t>, à faire le </a:t>
            </a:r>
            <a:r>
              <a:rPr lang="fr-FR" dirty="0" err="1"/>
              <a:t>reporting</a:t>
            </a:r>
            <a:r>
              <a:rPr lang="fr-FR" dirty="0"/>
              <a:t> (avancement,</a:t>
            </a:r>
            <a:r>
              <a:rPr lang="fr-FR" baseline="0" dirty="0"/>
              <a:t> résultat final) et à assurer le passage de résultats intermédiaire d’un job à un autre.</a:t>
            </a:r>
          </a:p>
          <a:p>
            <a:pPr lvl="0"/>
            <a:endParaRPr lang="fr-FR" baseline="0" dirty="0"/>
          </a:p>
          <a:p>
            <a:pPr lvl="0"/>
            <a:r>
              <a:rPr lang="fr-FR" i="1" baseline="0" dirty="0"/>
              <a:t>Pilot</a:t>
            </a:r>
            <a:r>
              <a:rPr lang="fr-FR" baseline="0" dirty="0"/>
              <a:t> se compose de 2 </a:t>
            </a:r>
            <a:r>
              <a:rPr lang="fr-FR" baseline="0" dirty="0" err="1"/>
              <a:t>classess</a:t>
            </a:r>
            <a:r>
              <a:rPr lang="fr-FR" baseline="0" dirty="0"/>
              <a:t> de base :</a:t>
            </a:r>
          </a:p>
          <a:p>
            <a:pPr lvl="0"/>
            <a:r>
              <a:rPr lang="fr-FR" i="1" baseline="0" dirty="0" err="1"/>
              <a:t>Task</a:t>
            </a:r>
            <a:r>
              <a:rPr lang="fr-FR" baseline="0" dirty="0"/>
              <a:t> est la classe abstraite :</a:t>
            </a:r>
          </a:p>
          <a:p>
            <a:pPr marL="171450" lvl="0" indent="-171450">
              <a:buFontTx/>
              <a:buChar char="-"/>
            </a:pPr>
            <a:r>
              <a:rPr lang="fr-FR" baseline="0" dirty="0"/>
              <a:t>Des attributs </a:t>
            </a:r>
            <a:r>
              <a:rPr lang="fr-FR" i="1" baseline="0" dirty="0"/>
              <a:t>start</a:t>
            </a:r>
            <a:r>
              <a:rPr lang="fr-FR" baseline="0" dirty="0"/>
              <a:t> et </a:t>
            </a:r>
            <a:r>
              <a:rPr lang="fr-FR" i="1" baseline="0" dirty="0"/>
              <a:t>end</a:t>
            </a:r>
          </a:p>
          <a:p>
            <a:pPr marL="171450" lvl="0" indent="-171450">
              <a:buFontTx/>
              <a:buChar char="-"/>
            </a:pPr>
            <a:r>
              <a:rPr lang="fr-FR" baseline="0" dirty="0"/>
              <a:t>Un attribut </a:t>
            </a:r>
            <a:r>
              <a:rPr lang="fr-FR" i="1" baseline="0" dirty="0" err="1"/>
              <a:t>next</a:t>
            </a:r>
            <a:r>
              <a:rPr lang="fr-FR" baseline="0" dirty="0"/>
              <a:t>, qui pointe sur la tâche suivante</a:t>
            </a:r>
          </a:p>
          <a:p>
            <a:pPr marL="171450" lvl="0" indent="-171450">
              <a:buFontTx/>
              <a:buChar char="-"/>
            </a:pPr>
            <a:r>
              <a:rPr lang="fr-FR" baseline="0" dirty="0"/>
              <a:t>Une méthode </a:t>
            </a:r>
            <a:r>
              <a:rPr lang="fr-FR" i="1" baseline="0" dirty="0"/>
              <a:t>run() </a:t>
            </a:r>
            <a:r>
              <a:rPr lang="fr-FR" baseline="0" dirty="0"/>
              <a:t>qui délègue l’exécution à _</a:t>
            </a:r>
            <a:r>
              <a:rPr lang="fr-FR" baseline="0" dirty="0" err="1"/>
              <a:t>execute</a:t>
            </a:r>
            <a:r>
              <a:rPr lang="fr-FR" baseline="0" dirty="0"/>
              <a:t>(), met à jour le </a:t>
            </a:r>
            <a:r>
              <a:rPr lang="fr-FR" i="1" baseline="0" dirty="0"/>
              <a:t>start</a:t>
            </a:r>
            <a:r>
              <a:rPr lang="fr-FR" baseline="0" dirty="0"/>
              <a:t>/</a:t>
            </a:r>
            <a:r>
              <a:rPr lang="fr-FR" i="1" baseline="0" dirty="0"/>
              <a:t>end</a:t>
            </a:r>
            <a:r>
              <a:rPr lang="fr-FR" i="0" baseline="0" dirty="0"/>
              <a:t> et appelle la tâche suivant si besoin</a:t>
            </a:r>
          </a:p>
          <a:p>
            <a:pPr marL="171450" lvl="0" indent="-171450">
              <a:buFontTx/>
              <a:buChar char="-"/>
            </a:pPr>
            <a:r>
              <a:rPr lang="fr-FR" baseline="0" dirty="0"/>
              <a:t>Une méthode abstraite </a:t>
            </a:r>
            <a:r>
              <a:rPr lang="fr-FR" i="1" baseline="0" dirty="0"/>
              <a:t>_</a:t>
            </a:r>
            <a:r>
              <a:rPr lang="fr-FR" i="1" baseline="0" dirty="0" err="1"/>
              <a:t>execute</a:t>
            </a:r>
            <a:r>
              <a:rPr lang="fr-FR" i="1" baseline="0" dirty="0"/>
              <a:t>()</a:t>
            </a:r>
            <a:r>
              <a:rPr lang="fr-FR" baseline="0" dirty="0"/>
              <a:t>, à implémenter, qui contient le traitement</a:t>
            </a:r>
          </a:p>
          <a:p>
            <a:pPr marL="0" lvl="0" indent="0">
              <a:buFontTx/>
              <a:buNone/>
            </a:pPr>
            <a:endParaRPr lang="fr-FR" i="1" baseline="0" dirty="0"/>
          </a:p>
          <a:p>
            <a:pPr marL="0" lvl="0" indent="0">
              <a:buFontTx/>
              <a:buNone/>
            </a:pPr>
            <a:r>
              <a:rPr lang="fr-FR" i="1" baseline="0" dirty="0" err="1"/>
              <a:t>Parallel</a:t>
            </a:r>
            <a:r>
              <a:rPr lang="fr-FR" baseline="0" dirty="0"/>
              <a:t> est une classe fille dont l’implémentation est de lancer simultanément plusieurs sous-tâches (attribut </a:t>
            </a:r>
            <a:r>
              <a:rPr lang="fr-FR" i="1" baseline="0" dirty="0" err="1"/>
              <a:t>tasks</a:t>
            </a:r>
            <a:r>
              <a:rPr lang="fr-FR" baseline="0" dirty="0"/>
              <a:t>) et de regrouper leurs résultat (attribut </a:t>
            </a:r>
            <a:r>
              <a:rPr lang="fr-FR" i="1" baseline="0" dirty="0" err="1"/>
              <a:t>field</a:t>
            </a:r>
            <a:r>
              <a:rPr lang="fr-FR" baseline="0" dirty="0"/>
              <a:t>) avant de le passer à la tâche suivante.</a:t>
            </a:r>
          </a:p>
          <a:p>
            <a:pPr lvl="0"/>
            <a:endParaRPr lang="fr-FR" baseline="0" dirty="0"/>
          </a:p>
          <a:p>
            <a:pPr lvl="0"/>
            <a:r>
              <a:rPr lang="fr-FR" baseline="0" dirty="0"/>
              <a:t>Pour cette conférence, nous utiliserons un job totalement indispensable qui récupère environ 10 000 citations sur le site ChuckNorrisFacts.fr, et sélectionne la plus populaire.</a:t>
            </a:r>
          </a:p>
          <a:p>
            <a:pPr marL="171450" lvl="0" indent="-171450">
              <a:buFontTx/>
              <a:buChar char="-"/>
            </a:pPr>
            <a:r>
              <a:rPr lang="fr-FR" i="1" baseline="0" dirty="0"/>
              <a:t>Crawler</a:t>
            </a:r>
            <a:r>
              <a:rPr lang="fr-FR" baseline="0" dirty="0"/>
              <a:t> fait une requête GET sur l’API du site, pour récupérer une page de citation</a:t>
            </a:r>
          </a:p>
          <a:p>
            <a:pPr marL="171450" lvl="0" indent="-171450">
              <a:buFontTx/>
              <a:buChar char="-"/>
            </a:pPr>
            <a:r>
              <a:rPr lang="fr-FR" i="1" baseline="0" dirty="0" err="1"/>
              <a:t>Sorter</a:t>
            </a:r>
            <a:r>
              <a:rPr lang="fr-FR" baseline="0" dirty="0"/>
              <a:t> sélectionne la citation la plus populaire dans un tableau de citations</a:t>
            </a:r>
          </a:p>
          <a:p>
            <a:pPr marL="0" lvl="0" indent="0">
              <a:buFontTx/>
              <a:buNone/>
            </a:pPr>
            <a:endParaRPr lang="fr-FR" baseline="0" dirty="0"/>
          </a:p>
          <a:p>
            <a:pPr marL="0" lvl="0" indent="0">
              <a:buFontTx/>
              <a:buNone/>
            </a:pPr>
            <a:r>
              <a:rPr lang="fr-FR" baseline="0" dirty="0"/>
              <a:t>Notre job consistera a lancer plusieurs couple </a:t>
            </a:r>
            <a:r>
              <a:rPr lang="fr-FR" i="1" baseline="0" dirty="0"/>
              <a:t>Crawler</a:t>
            </a:r>
            <a:r>
              <a:rPr lang="fr-FR" baseline="0" dirty="0"/>
              <a:t> + </a:t>
            </a:r>
            <a:r>
              <a:rPr lang="fr-FR" i="1" baseline="0" dirty="0" err="1"/>
              <a:t>Sorter</a:t>
            </a:r>
            <a:r>
              <a:rPr lang="fr-FR" baseline="0" dirty="0"/>
              <a:t> en parallèle, et d’appliquer un ultime </a:t>
            </a:r>
            <a:r>
              <a:rPr lang="fr-FR" i="1" baseline="0" dirty="0" err="1"/>
              <a:t>Sorter</a:t>
            </a:r>
            <a:r>
              <a:rPr lang="fr-FR" baseline="0" dirty="0"/>
              <a:t> à la fin.</a:t>
            </a:r>
          </a:p>
          <a:p>
            <a:pPr marL="0" lvl="0" indent="0">
              <a:buFontTx/>
              <a:buNone/>
            </a:pPr>
            <a:endParaRPr lang="fr-FR" baseline="0" dirty="0"/>
          </a:p>
          <a:p>
            <a:pPr marL="0" lvl="0" indent="0">
              <a:buFontTx/>
              <a:buNone/>
            </a:pPr>
            <a:r>
              <a:rPr lang="fr-FR" baseline="0" dirty="0" err="1"/>
              <a:t>Parallel</a:t>
            </a:r>
            <a:r>
              <a:rPr lang="fr-FR" baseline="0" dirty="0"/>
              <a:t> ((Crawler 1 &gt; </a:t>
            </a:r>
            <a:r>
              <a:rPr lang="fr-FR" baseline="0" dirty="0" err="1"/>
              <a:t>Sorter</a:t>
            </a:r>
            <a:r>
              <a:rPr lang="fr-FR" baseline="0" dirty="0"/>
              <a:t>) | (Crawler 2 &gt; </a:t>
            </a:r>
            <a:r>
              <a:rPr lang="fr-FR" baseline="0" dirty="0" err="1"/>
              <a:t>Sorter</a:t>
            </a:r>
            <a:r>
              <a:rPr lang="fr-FR" baseline="0" dirty="0"/>
              <a:t>) | …) &gt; </a:t>
            </a:r>
            <a:r>
              <a:rPr lang="fr-FR" baseline="0" dirty="0" err="1"/>
              <a:t>Sorter</a:t>
            </a:r>
            <a:endParaRPr lang="fr-FR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1995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8824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344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Attention position des paramètres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2491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62507-552E-4661-8B45-59308064B1C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7402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764704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25658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>
              <a:defRPr sz="2000">
                <a:solidFill>
                  <a:schemeClr val="bg1">
                    <a:lumMod val="85000"/>
                  </a:schemeClr>
                </a:solidFill>
              </a:defRPr>
            </a:lvl2pPr>
            <a:lvl3pPr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260648"/>
            <a:ext cx="764704" cy="76470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927A9862-A299-43DF-9827-D508487CF835}"/>
              </a:ext>
            </a:extLst>
          </p:cNvPr>
          <p:cNvSpPr txBox="1"/>
          <p:nvPr userDrawn="1"/>
        </p:nvSpPr>
        <p:spPr>
          <a:xfrm>
            <a:off x="107504" y="6453336"/>
            <a:ext cx="1080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BA6423B-065D-44A6-90ED-389B40E0C2DA}" type="slidenum">
              <a:rPr lang="fr-FR" sz="1400" kern="1200" smtClean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‹N°›</a:t>
            </a:fld>
            <a:r>
              <a:rPr lang="fr-FR" sz="1400" kern="1200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400" kern="120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 28</a:t>
            </a:r>
            <a:endParaRPr lang="fr-FR" sz="1400" kern="1200" dirty="0">
              <a:solidFill>
                <a:schemeClr val="bg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572542"/>
      </p:ext>
    </p:extLst>
  </p:cSld>
  <p:clrMapOvr>
    <a:masterClrMapping/>
  </p:clrMapOvr>
  <p:transition spd="slow">
    <p:push dir="u"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281115"/>
            <a:ext cx="7772400" cy="1362075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780928"/>
            <a:ext cx="7772400" cy="150018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48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Modifiez les styles du texte du masque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912" y="260648"/>
            <a:ext cx="1584176" cy="158417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210822A-29EA-4E6E-B0A4-DAE416CA33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328" y="5277013"/>
            <a:ext cx="1374951" cy="145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4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27FEE95-76D6-4308-B2BD-A03A9D754AF9}"/>
              </a:ext>
            </a:extLst>
          </p:cNvPr>
          <p:cNvSpPr txBox="1">
            <a:spLocks/>
          </p:cNvSpPr>
          <p:nvPr userDrawn="1"/>
        </p:nvSpPr>
        <p:spPr>
          <a:xfrm>
            <a:off x="457200" y="260648"/>
            <a:ext cx="822960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0DB4F"/>
                </a:solidFill>
                <a:latin typeface="Yanone Kaffeesatz" panose="02000000000000000000" pitchFamily="2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82017DA-1E81-4272-AAE3-FABB490CC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408" y="260648"/>
            <a:ext cx="764704" cy="76470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0FB3E31-0AFB-4055-BB4F-57ED473C262E}"/>
              </a:ext>
            </a:extLst>
          </p:cNvPr>
          <p:cNvSpPr txBox="1"/>
          <p:nvPr userDrawn="1"/>
        </p:nvSpPr>
        <p:spPr>
          <a:xfrm>
            <a:off x="107504" y="6453336"/>
            <a:ext cx="1080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BA6423B-065D-44A6-90ED-389B40E0C2DA}" type="slidenum">
              <a:rPr lang="fr-FR" sz="1400" kern="1200" smtClean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‹N°›</a:t>
            </a:fld>
            <a:r>
              <a:rPr lang="fr-FR" sz="1400" kern="1200" dirty="0">
                <a:solidFill>
                  <a:schemeClr val="bg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28</a:t>
            </a:r>
          </a:p>
        </p:txBody>
      </p:sp>
    </p:spTree>
    <p:extLst>
      <p:ext uri="{BB962C8B-B14F-4D97-AF65-F5344CB8AC3E}">
        <p14:creationId xmlns:p14="http://schemas.microsoft.com/office/powerpoint/2010/main" val="1429087038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100000">
                <a:schemeClr val="tx1"/>
              </a:gs>
              <a:gs pos="25000">
                <a:schemeClr val="tx1">
                  <a:alpha val="80000"/>
                </a:schemeClr>
              </a:gs>
              <a:gs pos="0">
                <a:schemeClr val="tx1">
                  <a:alpha val="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BE200"/>
              </a:solidFill>
              <a:latin typeface="Yanone Kaffeesatz" panose="02000000000000000000" pitchFamily="2" charset="0"/>
            </a:endParaRPr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Grumpy wizards make toxic brew for the evil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Ragots &amp; préjugés 101</a:t>
            </a:r>
          </a:p>
          <a:p>
            <a:pPr lvl="0"/>
            <a:r>
              <a:rPr lang="fr-FR" dirty="0" err="1"/>
              <a:t>blabla</a:t>
            </a:r>
            <a:endParaRPr lang="fr-FR" dirty="0"/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599145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4" r:id="rId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0DB4F"/>
          </a:solidFill>
          <a:latin typeface="Yanone Kaffeesatz" panose="02000000000000000000" pitchFamily="2" charset="0"/>
          <a:ea typeface="Open Sans Semibold" panose="020B0706030804020204" pitchFamily="34" charset="0"/>
          <a:cs typeface="Open Sans Semibold" panose="020B0706030804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3200" kern="1200">
          <a:solidFill>
            <a:schemeClr val="bg1">
              <a:lumMod val="8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914400" indent="-4572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bg1">
              <a:lumMod val="8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>
              <a:lumMod val="8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>
              <a:lumMod val="8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jp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ry.npmjs.org/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kangax.github.io/compat-table/es2016plus/" TargetMode="External"/><Relationship Id="rId7" Type="http://schemas.openxmlformats.org/officeDocument/2006/relationships/hyperlink" Target="https://rollupjs.org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ebpack.js.org/" TargetMode="External"/><Relationship Id="rId5" Type="http://schemas.openxmlformats.org/officeDocument/2006/relationships/hyperlink" Target="http://www.typescriptlang.org/" TargetMode="External"/><Relationship Id="rId4" Type="http://schemas.openxmlformats.org/officeDocument/2006/relationships/hyperlink" Target="http://babeljs.io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slint.org/docs/rules/#possible-errors" TargetMode="External"/><Relationship Id="rId7" Type="http://schemas.openxmlformats.org/officeDocument/2006/relationships/hyperlink" Target="https://standardjs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rettier.io/" TargetMode="External"/><Relationship Id="rId5" Type="http://schemas.openxmlformats.org/officeDocument/2006/relationships/hyperlink" Target="https://eslint.org/docs/rules/#stylistic-issues" TargetMode="External"/><Relationship Id="rId4" Type="http://schemas.openxmlformats.org/officeDocument/2006/relationships/hyperlink" Target="https://eslint.org/docs/rules/#best-practice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://johnny-five.io/" TargetMode="External"/><Relationship Id="rId3" Type="http://schemas.openxmlformats.org/officeDocument/2006/relationships/hyperlink" Target="https://facebook.github.io/react-native/" TargetMode="External"/><Relationship Id="rId7" Type="http://schemas.openxmlformats.org/officeDocument/2006/relationships/hyperlink" Target="https://nodejs.org/" TargetMode="External"/><Relationship Id="rId2" Type="http://schemas.openxmlformats.org/officeDocument/2006/relationships/hyperlink" Target="https://insights.stackoverflow.com/survey/2018#most-popular-technologies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nwjs.io/" TargetMode="External"/><Relationship Id="rId11" Type="http://schemas.openxmlformats.org/officeDocument/2006/relationships/image" Target="../media/image15.jpeg"/><Relationship Id="rId5" Type="http://schemas.openxmlformats.org/officeDocument/2006/relationships/hyperlink" Target="https://electronjs.org/" TargetMode="External"/><Relationship Id="rId10" Type="http://schemas.openxmlformats.org/officeDocument/2006/relationships/image" Target="../media/image14.jpg"/><Relationship Id="rId4" Type="http://schemas.openxmlformats.org/officeDocument/2006/relationships/hyperlink" Target="https://cordova.apache.org/" TargetMode="External"/><Relationship Id="rId9" Type="http://schemas.openxmlformats.org/officeDocument/2006/relationships/hyperlink" Target="https://www.tessel.io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github.com/feugy/change-mind-about-js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(re)Découvrir JavaScript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ESNext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1664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41F1C9-D0D3-4B15-A9A1-1451A5E14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Interpolation (</a:t>
            </a:r>
            <a:r>
              <a:rPr lang="fr-FR" dirty="0" err="1"/>
              <a:t>template</a:t>
            </a:r>
            <a:r>
              <a:rPr lang="fr-FR" dirty="0"/>
              <a:t> </a:t>
            </a:r>
            <a:r>
              <a:rPr lang="fr-FR" dirty="0" err="1"/>
              <a:t>literals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E7ED51-AA6B-4598-A5A4-8A9DFA7D9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de variable à l’intérieur des chaînes</a:t>
            </a:r>
          </a:p>
          <a:p>
            <a:endParaRPr lang="fr-FR" sz="2000" dirty="0"/>
          </a:p>
          <a:p>
            <a:endParaRPr lang="fr-FR" sz="1800" dirty="0"/>
          </a:p>
          <a:p>
            <a:endParaRPr lang="fr-FR" sz="1800" dirty="0"/>
          </a:p>
          <a:p>
            <a:endParaRPr lang="fr-FR" dirty="0"/>
          </a:p>
          <a:p>
            <a:r>
              <a:rPr lang="fr-FR" dirty="0"/>
              <a:t>Utilisation d'expression à l'intérieur des chaînes</a:t>
            </a:r>
          </a:p>
          <a:p>
            <a:endParaRPr lang="fr-FR" sz="2000" dirty="0"/>
          </a:p>
          <a:p>
            <a:endParaRPr lang="fr-FR" sz="2000" dirty="0"/>
          </a:p>
          <a:p>
            <a:endParaRPr lang="fr-FR" sz="2000" dirty="0"/>
          </a:p>
          <a:p>
            <a:endParaRPr lang="fr-FR" dirty="0"/>
          </a:p>
          <a:p>
            <a:r>
              <a:rPr lang="fr-FR" dirty="0"/>
              <a:t>"Exécution" d'une chaîne interpolée (</a:t>
            </a:r>
            <a:r>
              <a:rPr lang="fr-FR" dirty="0" err="1"/>
              <a:t>tagged</a:t>
            </a:r>
            <a:r>
              <a:rPr lang="fr-FR" dirty="0"/>
              <a:t> </a:t>
            </a:r>
            <a:r>
              <a:rPr lang="fr-FR" dirty="0" err="1"/>
              <a:t>literals</a:t>
            </a:r>
            <a:r>
              <a:rPr lang="fr-FR" dirty="0"/>
              <a:t>)</a:t>
            </a:r>
          </a:p>
          <a:p>
            <a:pPr marL="0" indent="0">
              <a:buNone/>
            </a:pPr>
            <a:endParaRPr lang="fr-FR" sz="28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1D3FC70-700A-4D65-AB93-63DB128AFC30}"/>
              </a:ext>
            </a:extLst>
          </p:cNvPr>
          <p:cNvSpPr txBox="1"/>
          <p:nvPr/>
        </p:nvSpPr>
        <p:spPr>
          <a:xfrm>
            <a:off x="935597" y="1700808"/>
            <a:ext cx="7272807" cy="1202994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chemeClr val="bg1"/>
                </a:solidFill>
                <a:latin typeface="Consolas"/>
              </a:rPr>
              <a:t>toString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() {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6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className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.constructor.name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b="1" dirty="0">
                <a:solidFill>
                  <a:srgbClr val="6AB825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return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`</a:t>
            </a:r>
            <a:r>
              <a:rPr lang="fr-FR" sz="1600" dirty="0">
                <a:solidFill>
                  <a:srgbClr val="0070C0"/>
                </a:solidFill>
                <a:latin typeface="Consolas"/>
              </a:rPr>
              <a:t>${</a:t>
            </a:r>
            <a:r>
              <a:rPr lang="fr-FR" sz="1600" dirty="0" err="1">
                <a:solidFill>
                  <a:schemeClr val="bg2"/>
                </a:solidFill>
                <a:latin typeface="Consolas"/>
              </a:rPr>
              <a:t>classN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ame</a:t>
            </a:r>
            <a:r>
              <a:rPr lang="fr-FR" sz="1600" dirty="0">
                <a:solidFill>
                  <a:srgbClr val="0070C0"/>
                </a:solidFill>
                <a:latin typeface="Consolas"/>
              </a:rPr>
              <a:t>} ${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.name</a:t>
            </a:r>
            <a:r>
              <a:rPr lang="fr-FR" sz="1600" dirty="0">
                <a:solidFill>
                  <a:srgbClr val="0070C0"/>
                </a:solidFill>
                <a:latin typeface="Consolas"/>
              </a:rPr>
              <a:t>}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`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.trim()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4084685-5E98-417A-BCE3-EDC973CBE3BC}"/>
              </a:ext>
            </a:extLst>
          </p:cNvPr>
          <p:cNvSpPr txBox="1"/>
          <p:nvPr/>
        </p:nvSpPr>
        <p:spPr>
          <a:xfrm>
            <a:off x="899592" y="3573016"/>
            <a:ext cx="7272807" cy="1449216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6AB825"/>
                </a:solidFill>
                <a:latin typeface="Consolas"/>
              </a:rPr>
              <a:t>static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display(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 {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return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task.toString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() + (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task.next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   ?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` &gt; </a:t>
            </a:r>
            <a:r>
              <a:rPr lang="fr-FR" sz="1600" dirty="0">
                <a:solidFill>
                  <a:srgbClr val="0070C0"/>
                </a:solidFill>
                <a:latin typeface="Consolas"/>
              </a:rPr>
              <a:t>${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Task.display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task.next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</a:t>
            </a:r>
            <a:r>
              <a:rPr lang="fr-FR" sz="1600" dirty="0">
                <a:solidFill>
                  <a:srgbClr val="0070C0"/>
                </a:solidFill>
                <a:latin typeface="Consolas"/>
              </a:rPr>
              <a:t>}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`</a:t>
            </a:r>
          </a:p>
          <a:p>
            <a:r>
              <a:rPr lang="fr-FR" sz="1600" dirty="0">
                <a:solidFill>
                  <a:srgbClr val="ED9D13"/>
                </a:solidFill>
                <a:latin typeface="Consolas"/>
              </a:rPr>
              <a:t>    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: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)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B356E29-1273-48BF-90DE-C740F146A22D}"/>
              </a:ext>
            </a:extLst>
          </p:cNvPr>
          <p:cNvSpPr txBox="1"/>
          <p:nvPr/>
        </p:nvSpPr>
        <p:spPr>
          <a:xfrm>
            <a:off x="899591" y="5555562"/>
            <a:ext cx="7272807" cy="897774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locale =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</a:t>
            </a:r>
            <a:r>
              <a:rPr lang="fr-FR" sz="1600" dirty="0" err="1">
                <a:solidFill>
                  <a:srgbClr val="ED9D13"/>
                </a:solidFill>
                <a:latin typeface="Consolas"/>
              </a:rPr>
              <a:t>fr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company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</a:t>
            </a:r>
            <a:r>
              <a:rPr lang="fr-FR" sz="1600" dirty="0" err="1">
                <a:solidFill>
                  <a:srgbClr val="ED9D13"/>
                </a:solidFill>
                <a:latin typeface="Consolas"/>
              </a:rPr>
              <a:t>Acme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 nb = 3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l18n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`</a:t>
            </a:r>
            <a:r>
              <a:rPr lang="en-US" sz="1600" dirty="0">
                <a:solidFill>
                  <a:srgbClr val="ED9D13"/>
                </a:solidFill>
                <a:latin typeface="Consolas"/>
              </a:rPr>
              <a:t>Welcome to </a:t>
            </a:r>
            <a:r>
              <a:rPr lang="en-US" sz="1600" dirty="0">
                <a:solidFill>
                  <a:srgbClr val="0070C0"/>
                </a:solidFill>
                <a:latin typeface="Consolas"/>
              </a:rPr>
              <a:t>${</a:t>
            </a:r>
            <a:r>
              <a:rPr lang="en-US" sz="1600" dirty="0">
                <a:solidFill>
                  <a:srgbClr val="D0D0D0"/>
                </a:solidFill>
                <a:latin typeface="Consolas"/>
              </a:rPr>
              <a:t>company</a:t>
            </a:r>
            <a:r>
              <a:rPr lang="en-US" sz="1600" dirty="0">
                <a:solidFill>
                  <a:srgbClr val="0070C0"/>
                </a:solidFill>
                <a:latin typeface="Consolas"/>
              </a:rPr>
              <a:t>}</a:t>
            </a:r>
            <a:r>
              <a:rPr lang="en-US" sz="1600" dirty="0">
                <a:solidFill>
                  <a:srgbClr val="ED9D13"/>
                </a:solidFill>
                <a:latin typeface="Consolas"/>
              </a:rPr>
              <a:t>, you are visitor number </a:t>
            </a:r>
            <a:r>
              <a:rPr lang="en-US" sz="1600" dirty="0">
                <a:solidFill>
                  <a:srgbClr val="0070C0"/>
                </a:solidFill>
                <a:latin typeface="Consolas"/>
              </a:rPr>
              <a:t>${</a:t>
            </a:r>
            <a:r>
              <a:rPr lang="en-US" sz="1600" dirty="0" err="1">
                <a:solidFill>
                  <a:srgbClr val="D0D0D0"/>
                </a:solidFill>
                <a:latin typeface="Consolas"/>
              </a:rPr>
              <a:t>nb</a:t>
            </a:r>
            <a:r>
              <a:rPr lang="en-US" sz="1600" dirty="0">
                <a:solidFill>
                  <a:srgbClr val="0070C0"/>
                </a:solidFill>
                <a:latin typeface="Consolas"/>
              </a:rPr>
              <a:t>}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`</a:t>
            </a:r>
            <a:br>
              <a:rPr lang="fr-FR" sz="1600" dirty="0">
                <a:solidFill>
                  <a:srgbClr val="ED9D13"/>
                </a:solidFill>
                <a:latin typeface="Consolas"/>
              </a:rPr>
            </a:br>
            <a:r>
              <a:rPr lang="fr-FR" sz="1600" dirty="0">
                <a:solidFill>
                  <a:srgbClr val="D0D0D0"/>
                </a:solidFill>
                <a:latin typeface="Consolas"/>
              </a:rPr>
              <a:t>&gt;&gt; Bienvenue à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Acme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 vous êtes le 3ème visiteur</a:t>
            </a:r>
          </a:p>
        </p:txBody>
      </p:sp>
    </p:spTree>
    <p:extLst>
      <p:ext uri="{BB962C8B-B14F-4D97-AF65-F5344CB8AC3E}">
        <p14:creationId xmlns:p14="http://schemas.microsoft.com/office/powerpoint/2010/main" val="37110873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ZoneTexte 26">
            <a:extLst>
              <a:ext uri="{FF2B5EF4-FFF2-40B4-BE49-F238E27FC236}">
                <a16:creationId xmlns:a16="http://schemas.microsoft.com/office/drawing/2014/main" id="{1B4D22ED-EA23-436C-B79A-6C059D20CF5D}"/>
              </a:ext>
            </a:extLst>
          </p:cNvPr>
          <p:cNvSpPr txBox="1"/>
          <p:nvPr/>
        </p:nvSpPr>
        <p:spPr>
          <a:xfrm>
            <a:off x="3025581" y="2455091"/>
            <a:ext cx="6006103" cy="414226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 err="1">
                <a:solidFill>
                  <a:srgbClr val="6AB825"/>
                </a:solidFill>
                <a:latin typeface="Consolas"/>
              </a:rPr>
              <a:t>async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run (params = {}) {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let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failure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null</a:t>
            </a:r>
            <a:endParaRPr lang="fr-FR" sz="1500" dirty="0">
              <a:solidFill>
                <a:schemeClr val="bg1"/>
              </a:solidFill>
              <a:latin typeface="Consolas"/>
            </a:endParaRP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.success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null</a:t>
            </a:r>
            <a:endParaRPr lang="fr-FR" sz="1500" dirty="0">
              <a:solidFill>
                <a:schemeClr val="bg1"/>
              </a:solidFill>
              <a:latin typeface="Consolas"/>
            </a:endParaRP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.start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Date.now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()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try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{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results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await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._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execute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(params)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  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return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.next</a:t>
            </a:r>
            <a:endParaRPr lang="fr-FR" sz="1500" dirty="0">
              <a:solidFill>
                <a:schemeClr val="bg1"/>
              </a:solidFill>
              <a:latin typeface="Consolas"/>
            </a:endParaRP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    ?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await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.next.run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(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{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...params, ...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results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}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)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    :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results</a:t>
            </a:r>
            <a:endParaRPr lang="fr-FR" sz="1500" dirty="0">
              <a:solidFill>
                <a:schemeClr val="bg1"/>
              </a:solidFill>
              <a:latin typeface="Consolas"/>
            </a:endParaRP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} 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catch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(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err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) {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failure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err</a:t>
            </a:r>
            <a:endParaRPr lang="fr-FR" sz="1500" dirty="0">
              <a:solidFill>
                <a:schemeClr val="bg1"/>
              </a:solidFill>
              <a:latin typeface="Consolas"/>
            </a:endParaRP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throw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err</a:t>
            </a:r>
            <a:endParaRPr lang="fr-FR" sz="1500" dirty="0">
              <a:solidFill>
                <a:schemeClr val="bg1"/>
              </a:solidFill>
              <a:latin typeface="Consolas"/>
            </a:endParaRP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}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finally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{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.end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Date.now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()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.success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failure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===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null</a:t>
            </a:r>
            <a:endParaRPr lang="fr-FR" sz="1500" dirty="0">
              <a:solidFill>
                <a:srgbClr val="6AB825"/>
              </a:solidFill>
              <a:latin typeface="Consolas"/>
            </a:endParaRP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  }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/>
              </a:rPr>
              <a:t>}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E26C1DA-0E49-4AB1-A28B-556AFC27D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Traitement asynchrone (</a:t>
            </a:r>
            <a:r>
              <a:rPr lang="fr-FR" dirty="0" err="1"/>
              <a:t>async</a:t>
            </a:r>
            <a:r>
              <a:rPr lang="fr-FR" dirty="0"/>
              <a:t>/</a:t>
            </a:r>
            <a:r>
              <a:rPr lang="fr-FR" dirty="0" err="1"/>
              <a:t>await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1A8DC9-5D3E-4C83-9B10-1B3972533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751"/>
            <a:ext cx="2573193" cy="5409939"/>
          </a:xfrm>
        </p:spPr>
        <p:txBody>
          <a:bodyPr>
            <a:normAutofit lnSpcReduction="10000"/>
          </a:bodyPr>
          <a:lstStyle/>
          <a:p>
            <a:r>
              <a:rPr lang="fr-FR" dirty="0"/>
              <a:t>Déclarer une fonction asynchrone</a:t>
            </a:r>
            <a:br>
              <a:rPr lang="fr-FR" dirty="0"/>
            </a:br>
            <a:endParaRPr lang="fr-FR" dirty="0"/>
          </a:p>
          <a:p>
            <a:r>
              <a:rPr lang="fr-FR" dirty="0"/>
              <a:t>Attendre le résultat d'une fonction asynchrone</a:t>
            </a:r>
            <a:br>
              <a:rPr lang="fr-FR" dirty="0"/>
            </a:br>
            <a:endParaRPr lang="fr-FR" dirty="0"/>
          </a:p>
          <a:p>
            <a:r>
              <a:rPr lang="fr-FR" dirty="0"/>
              <a:t>Récupérer une erreur</a:t>
            </a:r>
            <a:br>
              <a:rPr lang="fr-FR" dirty="0"/>
            </a:br>
            <a:endParaRPr lang="fr-FR" dirty="0"/>
          </a:p>
          <a:p>
            <a:r>
              <a:rPr lang="fr-FR" dirty="0"/>
              <a:t>Clause terminale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969F945-ADB5-44CF-8FBF-513622ABAE63}"/>
              </a:ext>
            </a:extLst>
          </p:cNvPr>
          <p:cNvSpPr txBox="1"/>
          <p:nvPr/>
        </p:nvSpPr>
        <p:spPr>
          <a:xfrm>
            <a:off x="3030393" y="1196752"/>
            <a:ext cx="6006103" cy="1141439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 err="1">
                <a:solidFill>
                  <a:srgbClr val="6AB825"/>
                </a:solidFill>
                <a:latin typeface="Consolas"/>
              </a:rPr>
              <a:t>async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_</a:t>
            </a:r>
            <a:r>
              <a:rPr lang="fr-FR" sz="1500" dirty="0" err="1">
                <a:solidFill>
                  <a:schemeClr val="bg1"/>
                </a:solidFill>
                <a:latin typeface="Consolas"/>
              </a:rPr>
              <a:t>execute</a:t>
            </a:r>
            <a:r>
              <a:rPr lang="fr-FR" sz="1500" dirty="0">
                <a:solidFill>
                  <a:schemeClr val="bg1"/>
                </a:solidFill>
                <a:latin typeface="Consolas"/>
              </a:rPr>
              <a:t> 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()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i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// traitement asynchrone: accès réseau, disque,</a:t>
            </a:r>
          </a:p>
          <a:p>
            <a:r>
              <a:rPr lang="fr-FR" sz="1500" i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// processus...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}</a:t>
            </a:r>
            <a:endParaRPr lang="fr-FR" sz="1500" dirty="0">
              <a:solidFill>
                <a:schemeClr val="bg1"/>
              </a:solidFill>
              <a:latin typeface="Consolas"/>
            </a:endParaRPr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25A0C413-1873-41D1-B2F0-EA1E02BD6BF9}"/>
              </a:ext>
            </a:extLst>
          </p:cNvPr>
          <p:cNvCxnSpPr>
            <a:cxnSpLocks/>
          </p:cNvCxnSpPr>
          <p:nvPr/>
        </p:nvCxnSpPr>
        <p:spPr>
          <a:xfrm flipV="1">
            <a:off x="2555776" y="1518987"/>
            <a:ext cx="504056" cy="240466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72C44D52-B070-4918-A711-D85AC7536B46}"/>
              </a:ext>
            </a:extLst>
          </p:cNvPr>
          <p:cNvCxnSpPr>
            <a:cxnSpLocks/>
          </p:cNvCxnSpPr>
          <p:nvPr/>
        </p:nvCxnSpPr>
        <p:spPr>
          <a:xfrm>
            <a:off x="2555776" y="4581128"/>
            <a:ext cx="720080" cy="144016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0E7E7241-AB39-4424-8538-1A48CCE16103}"/>
              </a:ext>
            </a:extLst>
          </p:cNvPr>
          <p:cNvGrpSpPr/>
          <p:nvPr/>
        </p:nvGrpSpPr>
        <p:grpSpPr>
          <a:xfrm>
            <a:off x="3314245" y="3033829"/>
            <a:ext cx="3796128" cy="3178523"/>
            <a:chOff x="3368160" y="2986780"/>
            <a:chExt cx="3796128" cy="317852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E47D8A7-1E9C-4479-B032-40169C2E97D2}"/>
                </a:ext>
              </a:extLst>
            </p:cNvPr>
            <p:cNvSpPr/>
            <p:nvPr/>
          </p:nvSpPr>
          <p:spPr>
            <a:xfrm>
              <a:off x="3392622" y="2986780"/>
              <a:ext cx="2761320" cy="44636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9BA451E-D426-49E8-9C68-EA7CFED9CEEB}"/>
                </a:ext>
              </a:extLst>
            </p:cNvPr>
            <p:cNvSpPr/>
            <p:nvPr/>
          </p:nvSpPr>
          <p:spPr>
            <a:xfrm>
              <a:off x="3368160" y="5254158"/>
              <a:ext cx="3796128" cy="91114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FR" sz="1500" dirty="0">
                  <a:latin typeface="Consolas" panose="020B0609020204030204" pitchFamily="49" charset="0"/>
                </a:rPr>
                <a:t>}</a:t>
              </a:r>
            </a:p>
          </p:txBody>
        </p:sp>
      </p:grp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BE6E772D-7DC6-4F8A-8343-20804D5E46BD}"/>
              </a:ext>
            </a:extLst>
          </p:cNvPr>
          <p:cNvCxnSpPr>
            <a:cxnSpLocks/>
          </p:cNvCxnSpPr>
          <p:nvPr/>
        </p:nvCxnSpPr>
        <p:spPr>
          <a:xfrm>
            <a:off x="2222537" y="5593909"/>
            <a:ext cx="1125327" cy="67339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5B1577DC-E9EA-447D-92FE-E522D9DA3861}"/>
              </a:ext>
            </a:extLst>
          </p:cNvPr>
          <p:cNvGrpSpPr/>
          <p:nvPr/>
        </p:nvGrpSpPr>
        <p:grpSpPr>
          <a:xfrm>
            <a:off x="3314245" y="2780928"/>
            <a:ext cx="3796128" cy="2880320"/>
            <a:chOff x="3338483" y="2986780"/>
            <a:chExt cx="3796128" cy="288032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640A04B-F644-40F3-9924-55FB9BE0176C}"/>
                </a:ext>
              </a:extLst>
            </p:cNvPr>
            <p:cNvSpPr/>
            <p:nvPr/>
          </p:nvSpPr>
          <p:spPr>
            <a:xfrm>
              <a:off x="3392622" y="2986780"/>
              <a:ext cx="2761320" cy="93610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7329C21-EFD7-4F30-A97C-D70F74A2ADC2}"/>
                </a:ext>
              </a:extLst>
            </p:cNvPr>
            <p:cNvSpPr/>
            <p:nvPr/>
          </p:nvSpPr>
          <p:spPr>
            <a:xfrm>
              <a:off x="3338483" y="4793084"/>
              <a:ext cx="3796128" cy="107401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fr-FR" sz="1500" dirty="0">
                <a:latin typeface="Consolas" panose="020B0609020204030204" pitchFamily="49" charset="0"/>
              </a:endParaRPr>
            </a:p>
          </p:txBody>
        </p:sp>
      </p:grp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7FDA1F33-503E-490A-B7B9-C4321ED6075B}"/>
              </a:ext>
            </a:extLst>
          </p:cNvPr>
          <p:cNvCxnSpPr>
            <a:cxnSpLocks/>
          </p:cNvCxnSpPr>
          <p:nvPr/>
        </p:nvCxnSpPr>
        <p:spPr>
          <a:xfrm>
            <a:off x="2772893" y="2852936"/>
            <a:ext cx="2573193" cy="792088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8589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" grpId="0" uiExpand="1" build="p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988B86-4549-42C8-B1C2-F8F1CD22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Modules - 1/2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B55B6F-5106-48F2-A3FB-9281210AA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400600"/>
          </a:xfrm>
        </p:spPr>
        <p:txBody>
          <a:bodyPr>
            <a:normAutofit/>
          </a:bodyPr>
          <a:lstStyle/>
          <a:p>
            <a:r>
              <a:rPr lang="fr-FR" dirty="0"/>
              <a:t>Un module peut exporter un symbole par défaut (fichier </a:t>
            </a:r>
            <a:r>
              <a:rPr lang="fr-FR" i="1" dirty="0"/>
              <a:t>task.js)</a:t>
            </a:r>
            <a:br>
              <a:rPr lang="fr-FR" i="1" dirty="0"/>
            </a:br>
            <a:br>
              <a:rPr lang="fr-FR" i="1" dirty="0"/>
            </a:br>
            <a:br>
              <a:rPr lang="fr-FR" i="1" dirty="0"/>
            </a:br>
            <a:endParaRPr lang="fr-FR" dirty="0"/>
          </a:p>
          <a:p>
            <a:r>
              <a:rPr lang="fr-FR" dirty="0"/>
              <a:t>Un module peut importer des symboles externes</a:t>
            </a:r>
            <a:br>
              <a:rPr lang="fr-FR" dirty="0"/>
            </a:br>
            <a:r>
              <a:rPr lang="fr-FR" dirty="0"/>
              <a:t>(fichier </a:t>
            </a:r>
            <a:r>
              <a:rPr lang="fr-FR" i="1" dirty="0"/>
              <a:t>parallel.js)</a:t>
            </a:r>
            <a:br>
              <a:rPr lang="fr-FR" i="1" dirty="0"/>
            </a:br>
            <a:br>
              <a:rPr lang="fr-FR" i="1" dirty="0"/>
            </a:br>
            <a:br>
              <a:rPr lang="fr-FR" i="1" dirty="0"/>
            </a:br>
            <a:br>
              <a:rPr lang="fr-FR" i="1" dirty="0"/>
            </a:br>
            <a:endParaRPr lang="fr-FR" i="1" dirty="0"/>
          </a:p>
          <a:p>
            <a:r>
              <a:rPr lang="fr-FR" dirty="0"/>
              <a:t>Chaque fichier (module) est un bloc (scope)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E92ACF7-F138-4C0B-BE3F-DA79E2DC836D}"/>
              </a:ext>
            </a:extLst>
          </p:cNvPr>
          <p:cNvSpPr txBox="1"/>
          <p:nvPr/>
        </p:nvSpPr>
        <p:spPr>
          <a:xfrm>
            <a:off x="2051720" y="2060848"/>
            <a:ext cx="5328592" cy="956773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>
                <a:solidFill>
                  <a:srgbClr val="6AB825"/>
                </a:solidFill>
                <a:latin typeface="Consolas"/>
              </a:rPr>
              <a:t>export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default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class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{ </a:t>
            </a:r>
            <a:br>
              <a:rPr lang="fr-FR" sz="1600" dirty="0">
                <a:solidFill>
                  <a:srgbClr val="D0D0D0"/>
                </a:solidFill>
                <a:latin typeface="Consolas"/>
              </a:rPr>
            </a:br>
            <a:r>
              <a:rPr lang="fr-FR" sz="16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600" i="1" dirty="0">
                <a:solidFill>
                  <a:srgbClr val="999999"/>
                </a:solidFill>
                <a:latin typeface="Consolas"/>
              </a:rPr>
              <a:t>// ... </a:t>
            </a:r>
            <a:br>
              <a:rPr lang="fr-FR" sz="1600" i="1" dirty="0">
                <a:solidFill>
                  <a:srgbClr val="999999"/>
                </a:solidFill>
                <a:latin typeface="Consolas"/>
              </a:rPr>
            </a:br>
            <a:r>
              <a:rPr lang="fr-FR" sz="16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EA059B6-9703-4BEA-B7C1-4CB10196020D}"/>
              </a:ext>
            </a:extLst>
          </p:cNvPr>
          <p:cNvSpPr txBox="1"/>
          <p:nvPr/>
        </p:nvSpPr>
        <p:spPr>
          <a:xfrm>
            <a:off x="2051720" y="3933056"/>
            <a:ext cx="5328592" cy="1449216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en-US" sz="1600" dirty="0">
                <a:solidFill>
                  <a:srgbClr val="6AB825"/>
                </a:solidFill>
                <a:latin typeface="Consolas"/>
              </a:rPr>
              <a:t>import</a:t>
            </a:r>
            <a:r>
              <a:rPr lang="en-US" sz="1600" dirty="0">
                <a:solidFill>
                  <a:srgbClr val="D0D0D0"/>
                </a:solidFill>
                <a:latin typeface="Consolas"/>
              </a:rPr>
              <a:t> Task </a:t>
            </a:r>
            <a:r>
              <a:rPr lang="en-US" sz="1600" dirty="0">
                <a:solidFill>
                  <a:srgbClr val="6AB825"/>
                </a:solidFill>
                <a:latin typeface="Consolas"/>
              </a:rPr>
              <a:t>from</a:t>
            </a:r>
            <a:r>
              <a:rPr lang="en-US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ED9D13"/>
                </a:solidFill>
                <a:latin typeface="Consolas"/>
              </a:rPr>
              <a:t>'./task'</a:t>
            </a:r>
            <a:endParaRPr lang="en-US" sz="1600" dirty="0">
              <a:solidFill>
                <a:srgbClr val="D0D0D0"/>
              </a:solidFill>
              <a:latin typeface="Consolas"/>
            </a:endParaRPr>
          </a:p>
          <a:p>
            <a:endParaRPr lang="fr-FR" sz="1600" dirty="0">
              <a:solidFill>
                <a:srgbClr val="6AB825"/>
              </a:solidFill>
              <a:latin typeface="Consolas"/>
            </a:endParaRPr>
          </a:p>
          <a:p>
            <a:r>
              <a:rPr lang="fr-FR" sz="1600" dirty="0">
                <a:solidFill>
                  <a:srgbClr val="6AB825"/>
                </a:solidFill>
                <a:latin typeface="Consolas"/>
              </a:rPr>
              <a:t>export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default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class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Parallel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6AB825"/>
                </a:solidFill>
                <a:latin typeface="Consolas"/>
              </a:rPr>
              <a:t>extends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{</a:t>
            </a:r>
          </a:p>
          <a:p>
            <a:r>
              <a:rPr lang="fr-FR" sz="1600" i="1" dirty="0">
                <a:solidFill>
                  <a:srgbClr val="999999"/>
                </a:solidFill>
                <a:latin typeface="Consolas"/>
              </a:rPr>
              <a:t>  // ...</a:t>
            </a:r>
            <a:endParaRPr lang="fr-FR" sz="1600" dirty="0">
              <a:solidFill>
                <a:srgbClr val="D0D0D0"/>
              </a:solidFill>
              <a:latin typeface="Consolas"/>
            </a:endParaRP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}</a:t>
            </a:r>
            <a:endParaRPr lang="fr-FR" sz="1600" dirty="0">
              <a:solidFill>
                <a:srgbClr val="999999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848812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1523D1-44E6-4A47-A914-78AA9B3D1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Héritage de classe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494200-BAB7-44CA-80AA-8CC7E068E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07" y="1196752"/>
            <a:ext cx="8229600" cy="5256584"/>
          </a:xfrm>
        </p:spPr>
        <p:txBody>
          <a:bodyPr/>
          <a:lstStyle/>
          <a:p>
            <a:r>
              <a:rPr lang="fr-FR" dirty="0"/>
              <a:t>Héritage simple</a:t>
            </a:r>
            <a:br>
              <a:rPr lang="fr-FR" dirty="0"/>
            </a:br>
            <a:br>
              <a:rPr lang="fr-FR" dirty="0"/>
            </a:br>
            <a:endParaRPr lang="fr-FR" dirty="0"/>
          </a:p>
          <a:p>
            <a:endParaRPr lang="fr-FR" dirty="0"/>
          </a:p>
          <a:p>
            <a:r>
              <a:rPr lang="fr-FR" dirty="0"/>
              <a:t>Appel du constructeur hérité (avant d'utiliser </a:t>
            </a:r>
            <a:r>
              <a:rPr lang="fr-FR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dirty="0"/>
              <a:t>)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endParaRPr lang="fr-FR" dirty="0"/>
          </a:p>
          <a:p>
            <a:r>
              <a:rPr lang="fr-FR" dirty="0"/>
              <a:t>Appel des méthodes héritée avec </a:t>
            </a:r>
            <a:r>
              <a:rPr lang="fr-FR" dirty="0">
                <a:solidFill>
                  <a:srgbClr val="6AB825"/>
                </a:solidFill>
                <a:latin typeface="Consolas"/>
              </a:rPr>
              <a:t>super</a:t>
            </a:r>
            <a:endParaRPr lang="fr-FR" dirty="0"/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DF0CE70-BD3B-4FA8-9B2E-EC3B0595297F}"/>
              </a:ext>
            </a:extLst>
          </p:cNvPr>
          <p:cNvSpPr txBox="1"/>
          <p:nvPr/>
        </p:nvSpPr>
        <p:spPr>
          <a:xfrm>
            <a:off x="678396" y="3314552"/>
            <a:ext cx="7787208" cy="1141439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en-US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en-US" sz="1500" dirty="0">
                <a:solidFill>
                  <a:srgbClr val="6AB825"/>
                </a:solidFill>
                <a:latin typeface="Consolas"/>
              </a:rPr>
              <a:t>constructor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en-US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{field, tasks = []} = {}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, next </a:t>
            </a:r>
            <a:r>
              <a:rPr lang="en-US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= null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)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super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''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,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next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Object.assign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this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, {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tasks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,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field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})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}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AADCAE3-3944-461C-8109-21BAA8AA08A3}"/>
              </a:ext>
            </a:extLst>
          </p:cNvPr>
          <p:cNvSpPr txBox="1"/>
          <p:nvPr/>
        </p:nvSpPr>
        <p:spPr>
          <a:xfrm>
            <a:off x="678396" y="1723175"/>
            <a:ext cx="7787208" cy="910607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>
                <a:solidFill>
                  <a:srgbClr val="6AB825"/>
                </a:solidFill>
                <a:latin typeface="Consolas"/>
              </a:rPr>
              <a:t>import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from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'./</a:t>
            </a:r>
            <a:r>
              <a:rPr lang="fr-FR" sz="1500" dirty="0" err="1">
                <a:solidFill>
                  <a:srgbClr val="ED9D13"/>
                </a:solidFill>
                <a:latin typeface="Consolas"/>
              </a:rPr>
              <a:t>task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'</a:t>
            </a:r>
          </a:p>
          <a:p>
            <a:endParaRPr lang="fr-FR" sz="1500" dirty="0">
              <a:solidFill>
                <a:srgbClr val="ED9D13"/>
              </a:solidFill>
              <a:latin typeface="Consolas"/>
            </a:endParaRPr>
          </a:p>
          <a:p>
            <a:r>
              <a:rPr lang="en-US" sz="1500" dirty="0">
                <a:solidFill>
                  <a:srgbClr val="6AB825"/>
                </a:solidFill>
                <a:latin typeface="Consolas"/>
              </a:rPr>
              <a:t>export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en-US" sz="1500" dirty="0">
                <a:solidFill>
                  <a:srgbClr val="6AB825"/>
                </a:solidFill>
                <a:latin typeface="Consolas"/>
              </a:rPr>
              <a:t>default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en-US" sz="1500" dirty="0">
                <a:solidFill>
                  <a:srgbClr val="6AB825"/>
                </a:solidFill>
                <a:latin typeface="Consolas"/>
              </a:rPr>
              <a:t>class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 Parallel </a:t>
            </a:r>
            <a:r>
              <a:rPr lang="en-US" sz="1500" dirty="0">
                <a:solidFill>
                  <a:srgbClr val="6AB825"/>
                </a:solidFill>
                <a:latin typeface="Consolas"/>
              </a:rPr>
              <a:t>extends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 Task {</a:t>
            </a:r>
            <a:endParaRPr lang="fr-FR" sz="1500" dirty="0">
              <a:solidFill>
                <a:srgbClr val="ED9D13"/>
              </a:solidFill>
              <a:latin typeface="Consola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EE41E-899E-469A-AD7B-211C524C00B1}"/>
              </a:ext>
            </a:extLst>
          </p:cNvPr>
          <p:cNvSpPr txBox="1"/>
          <p:nvPr/>
        </p:nvSpPr>
        <p:spPr>
          <a:xfrm>
            <a:off x="687368" y="5239889"/>
            <a:ext cx="7769264" cy="137227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toString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()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const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sub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this.tasks.map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(t =&gt; `(${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Task.display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(t)})`).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join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(' | ')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return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`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${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super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.toString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()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}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 (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${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sub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}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)`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}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808833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204F8CA-C900-4B0C-BC47-A200D66986A9}"/>
              </a:ext>
            </a:extLst>
          </p:cNvPr>
          <p:cNvSpPr txBox="1"/>
          <p:nvPr/>
        </p:nvSpPr>
        <p:spPr>
          <a:xfrm>
            <a:off x="4644008" y="1277415"/>
            <a:ext cx="4176464" cy="229560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en-US" sz="1500" dirty="0">
                <a:solidFill>
                  <a:srgbClr val="6AB825"/>
                </a:solidFill>
                <a:latin typeface="Consolas"/>
              </a:rPr>
              <a:t>constructor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(</a:t>
            </a:r>
            <a:br>
              <a:rPr lang="en-US" sz="1500" dirty="0">
                <a:solidFill>
                  <a:srgbClr val="D0D0D0"/>
                </a:solidFill>
                <a:latin typeface="Consolas"/>
              </a:rPr>
            </a:br>
            <a:r>
              <a:rPr lang="en-US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en-US" sz="1500" dirty="0">
                <a:solidFill>
                  <a:srgbClr val="C00000"/>
                </a:solidFill>
                <a:latin typeface="Consolas"/>
              </a:rPr>
              <a:t>p1,</a:t>
            </a:r>
          </a:p>
          <a:p>
            <a:r>
              <a:rPr lang="en-US" sz="1500" dirty="0">
                <a:solidFill>
                  <a:srgbClr val="D0D0D0"/>
                </a:solidFill>
                <a:latin typeface="Consolas"/>
              </a:rPr>
              <a:t>  next = </a:t>
            </a:r>
            <a:r>
              <a:rPr lang="en-US" sz="1500" dirty="0">
                <a:solidFill>
                  <a:srgbClr val="6AB825"/>
                </a:solidFill>
                <a:latin typeface="Consolas"/>
              </a:rPr>
              <a:t>null</a:t>
            </a:r>
          </a:p>
          <a:p>
            <a:r>
              <a:rPr lang="en-US" sz="1500" dirty="0">
                <a:solidFill>
                  <a:srgbClr val="D0D0D0"/>
                </a:solidFill>
                <a:latin typeface="Consolas"/>
              </a:rPr>
              <a:t>) {</a:t>
            </a:r>
            <a:br>
              <a:rPr lang="en-US" sz="1500" dirty="0">
                <a:solidFill>
                  <a:srgbClr val="D0D0D0"/>
                </a:solidFill>
                <a:latin typeface="Consolas"/>
              </a:rPr>
            </a:br>
            <a:r>
              <a:rPr lang="en-US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en-US" sz="1500" dirty="0">
                <a:solidFill>
                  <a:srgbClr val="C00000"/>
                </a:solidFill>
                <a:latin typeface="Consolas"/>
              </a:rPr>
              <a:t>const field = p1.field</a:t>
            </a:r>
          </a:p>
          <a:p>
            <a:r>
              <a:rPr lang="en-US" sz="1500" dirty="0">
                <a:solidFill>
                  <a:srgbClr val="C00000"/>
                </a:solidFill>
                <a:latin typeface="Consolas"/>
              </a:rPr>
              <a:t>  const tasks = p1.tasks || []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super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''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,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next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Object.assign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, {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tasks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,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field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})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2F536D4-C044-4B22-9F89-EB0B8E9F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Destructuration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B508E4-E0A6-4C85-9A08-505F918E6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752"/>
            <a:ext cx="6059016" cy="5256584"/>
          </a:xfrm>
        </p:spPr>
        <p:txBody>
          <a:bodyPr/>
          <a:lstStyle/>
          <a:p>
            <a:r>
              <a:rPr lang="fr-FR" dirty="0"/>
              <a:t>Pendant une affectation</a:t>
            </a:r>
            <a:br>
              <a:rPr lang="fr-FR" dirty="0"/>
            </a:br>
            <a:r>
              <a:rPr lang="fr-FR" dirty="0"/>
              <a:t>ou dans une signature</a:t>
            </a:r>
            <a:br>
              <a:rPr lang="fr-FR" dirty="0"/>
            </a:br>
            <a:r>
              <a:rPr lang="fr-FR" dirty="0"/>
              <a:t> </a:t>
            </a:r>
          </a:p>
          <a:p>
            <a:r>
              <a:rPr lang="fr-FR" dirty="0"/>
              <a:t>Extrait des variables d'un tableau/objet</a:t>
            </a:r>
            <a:br>
              <a:rPr lang="fr-FR" dirty="0"/>
            </a:br>
            <a:endParaRPr lang="fr-FR" dirty="0"/>
          </a:p>
          <a:p>
            <a:r>
              <a:rPr lang="fr-FR" dirty="0"/>
              <a:t>Utilisable avec des valeurs par défaut</a:t>
            </a:r>
            <a:endParaRPr lang="fr-FR" sz="2400" dirty="0"/>
          </a:p>
          <a:p>
            <a:endParaRPr lang="fr-FR" dirty="0"/>
          </a:p>
          <a:p>
            <a:r>
              <a:rPr lang="fr-FR" dirty="0"/>
              <a:t>Permet de renommer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A71710E-DF29-495F-B017-A38309672D1A}"/>
              </a:ext>
            </a:extLst>
          </p:cNvPr>
          <p:cNvSpPr txBox="1"/>
          <p:nvPr/>
        </p:nvSpPr>
        <p:spPr>
          <a:xfrm>
            <a:off x="683568" y="4962890"/>
            <a:ext cx="7848872" cy="1418438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en-US" sz="1500" dirty="0">
                <a:solidFill>
                  <a:srgbClr val="6AB825"/>
                </a:solidFill>
                <a:latin typeface="Consolas"/>
              </a:rPr>
              <a:t>const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 { data: [{ fact, points: score }] = [] } = </a:t>
            </a:r>
            <a:r>
              <a:rPr lang="en-US" sz="1500" dirty="0">
                <a:solidFill>
                  <a:srgbClr val="6AB825"/>
                </a:solidFill>
                <a:latin typeface="Consolas"/>
              </a:rPr>
              <a:t>await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en-US" sz="1500" dirty="0">
                <a:solidFill>
                  <a:srgbClr val="6AB825"/>
                </a:solidFill>
                <a:latin typeface="Consolas"/>
              </a:rPr>
              <a:t>new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 Parallel(</a:t>
            </a:r>
          </a:p>
          <a:p>
            <a:r>
              <a:rPr lang="en-US" sz="1500" dirty="0">
                <a:solidFill>
                  <a:srgbClr val="D0D0D0"/>
                </a:solidFill>
                <a:latin typeface="Consolas"/>
              </a:rPr>
              <a:t>  { tasks: crawlers, field: </a:t>
            </a:r>
            <a:r>
              <a:rPr lang="en-US" sz="1500" dirty="0">
                <a:solidFill>
                  <a:srgbClr val="ED9D13"/>
                </a:solidFill>
                <a:latin typeface="Consolas"/>
              </a:rPr>
              <a:t>'data'</a:t>
            </a:r>
            <a:r>
              <a:rPr lang="en-US" sz="1500" dirty="0">
                <a:solidFill>
                  <a:srgbClr val="D0D0D0"/>
                </a:solidFill>
                <a:latin typeface="Consolas"/>
              </a:rPr>
              <a:t> },</a:t>
            </a:r>
          </a:p>
          <a:p>
            <a:r>
              <a:rPr lang="en-US" sz="1500" dirty="0">
                <a:solidFill>
                  <a:srgbClr val="D0D0D0"/>
                </a:solidFill>
                <a:latin typeface="Consolas"/>
              </a:rPr>
              <a:t>  sorter</a:t>
            </a:r>
          </a:p>
          <a:p>
            <a:r>
              <a:rPr lang="en-US" sz="1500" dirty="0">
                <a:solidFill>
                  <a:srgbClr val="D0D0D0"/>
                </a:solidFill>
                <a:latin typeface="Consolas"/>
              </a:rPr>
              <a:t>).run()</a:t>
            </a:r>
            <a:br>
              <a:rPr lang="en-US" sz="1500" dirty="0">
                <a:solidFill>
                  <a:srgbClr val="D0D0D0"/>
                </a:solidFill>
                <a:latin typeface="Consolas"/>
              </a:rPr>
            </a:br>
            <a:r>
              <a:rPr lang="fr-FR" sz="1500" dirty="0">
                <a:solidFill>
                  <a:srgbClr val="D0D0D0"/>
                </a:solidFill>
                <a:latin typeface="Consolas"/>
              </a:rPr>
              <a:t>console.log(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`best </a:t>
            </a:r>
            <a:r>
              <a:rPr lang="fr-FR" sz="1500" dirty="0" err="1">
                <a:solidFill>
                  <a:srgbClr val="ED9D13"/>
                </a:solidFill>
                <a:latin typeface="Consolas"/>
              </a:rPr>
              <a:t>fact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ED9D13"/>
                </a:solidFill>
                <a:latin typeface="Consolas"/>
              </a:rPr>
              <a:t>found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 (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${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score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}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 pts) :\n\n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${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fact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}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`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)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CF5EFB38-955B-4793-9AEA-B075E05D5783}"/>
              </a:ext>
            </a:extLst>
          </p:cNvPr>
          <p:cNvCxnSpPr>
            <a:cxnSpLocks/>
          </p:cNvCxnSpPr>
          <p:nvPr/>
        </p:nvCxnSpPr>
        <p:spPr>
          <a:xfrm>
            <a:off x="4139952" y="4817472"/>
            <a:ext cx="144016" cy="267712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660FA49B-9522-4DAA-AB0B-BAB3491735C6}"/>
              </a:ext>
            </a:extLst>
          </p:cNvPr>
          <p:cNvGrpSpPr/>
          <p:nvPr/>
        </p:nvGrpSpPr>
        <p:grpSpPr>
          <a:xfrm>
            <a:off x="4894450" y="1611104"/>
            <a:ext cx="3205942" cy="1169824"/>
            <a:chOff x="4894450" y="1611104"/>
            <a:chExt cx="3205942" cy="116982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7AF9963-B4E6-4926-A19B-43070F7E69AE}"/>
                </a:ext>
              </a:extLst>
            </p:cNvPr>
            <p:cNvSpPr/>
            <p:nvPr/>
          </p:nvSpPr>
          <p:spPr>
            <a:xfrm>
              <a:off x="5000550" y="2287733"/>
              <a:ext cx="3099842" cy="49319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CFA3087-DBB6-4DE0-87EA-24960967F750}"/>
                </a:ext>
              </a:extLst>
            </p:cNvPr>
            <p:cNvSpPr/>
            <p:nvPr/>
          </p:nvSpPr>
          <p:spPr>
            <a:xfrm>
              <a:off x="4894450" y="1611104"/>
              <a:ext cx="3099842" cy="24659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500" dirty="0">
                  <a:solidFill>
                    <a:srgbClr val="D0D0D0"/>
                  </a:solidFill>
                  <a:latin typeface="Consolas"/>
                </a:rPr>
                <a:t>{field, tasks = []} = {},</a:t>
              </a:r>
              <a:endParaRPr lang="fr-FR" sz="1500" dirty="0">
                <a:solidFill>
                  <a:srgbClr val="D0D0D0"/>
                </a:solidFill>
                <a:latin typeface="Consolas"/>
              </a:endParaRPr>
            </a:p>
          </p:txBody>
        </p:sp>
      </p:grp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763E83C-6152-4A48-A8E2-F2FC1B34D4E2}"/>
              </a:ext>
            </a:extLst>
          </p:cNvPr>
          <p:cNvCxnSpPr>
            <a:cxnSpLocks/>
          </p:cNvCxnSpPr>
          <p:nvPr/>
        </p:nvCxnSpPr>
        <p:spPr>
          <a:xfrm>
            <a:off x="4572000" y="2636912"/>
            <a:ext cx="2520280" cy="288032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85E2AB3F-85C2-45AE-832A-CC3604EDDAD8}"/>
              </a:ext>
            </a:extLst>
          </p:cNvPr>
          <p:cNvCxnSpPr>
            <a:cxnSpLocks/>
          </p:cNvCxnSpPr>
          <p:nvPr/>
        </p:nvCxnSpPr>
        <p:spPr>
          <a:xfrm flipV="1">
            <a:off x="3923928" y="1916832"/>
            <a:ext cx="2520280" cy="1584176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ECC81EA1-5309-4685-BA19-31C206829F47}"/>
              </a:ext>
            </a:extLst>
          </p:cNvPr>
          <p:cNvCxnSpPr>
            <a:cxnSpLocks/>
          </p:cNvCxnSpPr>
          <p:nvPr/>
        </p:nvCxnSpPr>
        <p:spPr>
          <a:xfrm>
            <a:off x="4355976" y="1611104"/>
            <a:ext cx="576064" cy="161712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440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uiExpand="1" build="p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3488EA-D9A9-4F0E-9D6D-370B9FC4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Lambdas (Arrow </a:t>
            </a:r>
            <a:r>
              <a:rPr lang="fr-FR" dirty="0" err="1"/>
              <a:t>functions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658FCF-EFCA-41E2-AFDA-FDB1FA3F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Fonction anonyme qui conserve le </a:t>
            </a:r>
            <a:r>
              <a:rPr lang="fr-FR" sz="20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dirty="0"/>
              <a:t> appelant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endParaRPr lang="fr-FR" sz="2000" dirty="0"/>
          </a:p>
          <a:p>
            <a:r>
              <a:rPr lang="fr-FR" dirty="0"/>
              <a:t>Syntaxe avec un paramètre et une instruction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C03FDDA-AC40-4C79-AA0E-3C8105F6EBFB}"/>
              </a:ext>
            </a:extLst>
          </p:cNvPr>
          <p:cNvSpPr txBox="1"/>
          <p:nvPr/>
        </p:nvSpPr>
        <p:spPr>
          <a:xfrm>
            <a:off x="1471155" y="4994248"/>
            <a:ext cx="6201690" cy="137227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 err="1">
                <a:solidFill>
                  <a:srgbClr val="D0D0D0"/>
                </a:solidFill>
                <a:latin typeface="Consolas"/>
              </a:rPr>
              <a:t>toString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()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const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sub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this.tasks.map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t =&gt; 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`(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${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Task.display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(t)</a:t>
            </a:r>
            <a:r>
              <a:rPr lang="fr-FR" sz="1500" dirty="0">
                <a:solidFill>
                  <a:srgbClr val="0070C0"/>
                </a:solidFill>
                <a:latin typeface="Consolas"/>
              </a:rPr>
              <a:t>}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)`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).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join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(' | ')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return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super.toString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() + ' (' +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sub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+ ')'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064A106-4E39-4F7A-A4A6-333FB806F6E7}"/>
              </a:ext>
            </a:extLst>
          </p:cNvPr>
          <p:cNvSpPr txBox="1"/>
          <p:nvPr/>
        </p:nvSpPr>
        <p:spPr>
          <a:xfrm>
            <a:off x="359532" y="1700808"/>
            <a:ext cx="8424936" cy="2526434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 err="1">
                <a:solidFill>
                  <a:srgbClr val="6AB825"/>
                </a:solidFill>
                <a:latin typeface="Consolas"/>
              </a:rPr>
              <a:t>async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_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execute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(params)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if (!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this.tasks.length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) return { [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this.field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]: [] }</a:t>
            </a: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const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results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await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Promise.all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this.tasks.map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=&gt;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task.run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(params)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))</a:t>
            </a: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return {</a:t>
            </a: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  [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this.field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]: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results.reduce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(total,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current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) =&gt;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currentData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current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&amp;&amp;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current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[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.field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]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  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return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total.concat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currentData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}, [])</a:t>
            </a: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}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32D3B578-C93A-49F5-BDAC-1E74392C46B1}"/>
              </a:ext>
            </a:extLst>
          </p:cNvPr>
          <p:cNvCxnSpPr>
            <a:cxnSpLocks/>
          </p:cNvCxnSpPr>
          <p:nvPr/>
        </p:nvCxnSpPr>
        <p:spPr>
          <a:xfrm flipH="1">
            <a:off x="5508104" y="1556792"/>
            <a:ext cx="432048" cy="1407233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5890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425B0F-2A83-49FE-A54C-9CB22638C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Modules - 2/2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E9FCF1-9765-43F7-926F-48EA9762D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256584"/>
          </a:xfrm>
        </p:spPr>
        <p:txBody>
          <a:bodyPr>
            <a:normAutofit/>
          </a:bodyPr>
          <a:lstStyle/>
          <a:p>
            <a:r>
              <a:rPr lang="fr-FR" dirty="0"/>
              <a:t>Export de symboles nommés (</a:t>
            </a:r>
            <a:r>
              <a:rPr lang="fr-FR" i="1" dirty="0"/>
              <a:t>jobs/</a:t>
            </a:r>
            <a:r>
              <a:rPr lang="fr-FR" i="1" dirty="0" err="1"/>
              <a:t>chuck</a:t>
            </a:r>
            <a:r>
              <a:rPr lang="fr-FR" i="1" dirty="0"/>
              <a:t>/utils.js</a:t>
            </a:r>
            <a:r>
              <a:rPr lang="fr-FR" dirty="0"/>
              <a:t>)</a:t>
            </a:r>
            <a:br>
              <a:rPr lang="fr-FR" dirty="0"/>
            </a:br>
            <a:br>
              <a:rPr lang="fr-FR" dirty="0"/>
            </a:br>
            <a:br>
              <a:rPr lang="fr-FR" sz="2000" dirty="0"/>
            </a:br>
            <a:br>
              <a:rPr lang="fr-FR" dirty="0"/>
            </a:br>
            <a:endParaRPr lang="fr-FR" dirty="0"/>
          </a:p>
          <a:p>
            <a:r>
              <a:rPr lang="fr-FR" dirty="0"/>
              <a:t>Import de tous les symboles (</a:t>
            </a:r>
            <a:r>
              <a:rPr lang="fr-FR" i="1" dirty="0"/>
              <a:t>job/</a:t>
            </a:r>
            <a:r>
              <a:rPr lang="fr-FR" i="1" dirty="0" err="1"/>
              <a:t>chuck</a:t>
            </a:r>
            <a:r>
              <a:rPr lang="fr-FR" i="1" dirty="0"/>
              <a:t>/index.js</a:t>
            </a:r>
            <a:r>
              <a:rPr lang="fr-FR" dirty="0"/>
              <a:t>)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endParaRPr lang="fr-FR" sz="2000" dirty="0"/>
          </a:p>
          <a:p>
            <a:r>
              <a:rPr lang="fr-FR" dirty="0"/>
              <a:t>Import sélectif et renommage</a:t>
            </a:r>
            <a:br>
              <a:rPr lang="fr-FR" dirty="0"/>
            </a:br>
            <a:br>
              <a:rPr lang="fr-FR" sz="2000" dirty="0"/>
            </a:br>
            <a:endParaRPr lang="fr-FR" sz="2000" dirty="0"/>
          </a:p>
          <a:p>
            <a:r>
              <a:rPr lang="fr-FR" dirty="0"/>
              <a:t>Import dynamiques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928B0B8-53B4-4D6A-B405-FAFECCE755AF}"/>
              </a:ext>
            </a:extLst>
          </p:cNvPr>
          <p:cNvSpPr txBox="1"/>
          <p:nvPr/>
        </p:nvSpPr>
        <p:spPr>
          <a:xfrm>
            <a:off x="1832776" y="1628800"/>
            <a:ext cx="5340272" cy="1202994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maxQuotes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600" dirty="0">
                <a:solidFill>
                  <a:srgbClr val="3677A9"/>
                </a:solidFill>
                <a:latin typeface="Consolas"/>
              </a:rPr>
              <a:t>99</a:t>
            </a:r>
            <a:br>
              <a:rPr lang="fr-FR" sz="1600" dirty="0">
                <a:solidFill>
                  <a:srgbClr val="D0D0D0"/>
                </a:solidFill>
                <a:latin typeface="Consolas"/>
              </a:rPr>
            </a:br>
            <a:r>
              <a:rPr lang="fr-FR" sz="1600" dirty="0">
                <a:solidFill>
                  <a:srgbClr val="6AB825"/>
                </a:solidFill>
                <a:latin typeface="Consolas"/>
              </a:rPr>
              <a:t>export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default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maxQuotes</a:t>
            </a:r>
            <a:br>
              <a:rPr lang="fr-FR" sz="1600" dirty="0">
                <a:solidFill>
                  <a:srgbClr val="D0D0D0"/>
                </a:solidFill>
                <a:latin typeface="Consolas"/>
              </a:rPr>
            </a:br>
            <a:endParaRPr lang="fr-FR" sz="1600" dirty="0">
              <a:solidFill>
                <a:srgbClr val="D0D0D0"/>
              </a:solidFill>
              <a:latin typeface="Consolas"/>
            </a:endParaRPr>
          </a:p>
          <a:p>
            <a:r>
              <a:rPr lang="fr-FR" sz="1600" dirty="0">
                <a:solidFill>
                  <a:srgbClr val="6AB825"/>
                </a:solidFill>
                <a:latin typeface="Consolas"/>
              </a:rPr>
              <a:t>export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6AB825"/>
                </a:solidFill>
                <a:latin typeface="Consolas"/>
              </a:rPr>
              <a:t>function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decode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text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 { </a:t>
            </a:r>
            <a:r>
              <a:rPr lang="fr-FR" sz="1600" i="1" dirty="0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/* ... */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}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397BF2E-8FF7-41E2-BDB4-B731137F0C2D}"/>
              </a:ext>
            </a:extLst>
          </p:cNvPr>
          <p:cNvSpPr txBox="1"/>
          <p:nvPr/>
        </p:nvSpPr>
        <p:spPr>
          <a:xfrm>
            <a:off x="1832776" y="4908885"/>
            <a:ext cx="5340272" cy="46433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none" lIns="144000" tIns="108000" rIns="144000" bIns="108000" rtlCol="0">
            <a:spAutoFit/>
          </a:bodyPr>
          <a:lstStyle/>
          <a:p>
            <a:r>
              <a:rPr lang="fr-FR" sz="1600" dirty="0">
                <a:solidFill>
                  <a:srgbClr val="6AB825"/>
                </a:solidFill>
                <a:latin typeface="Consolas"/>
              </a:rPr>
              <a:t>import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{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decode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as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decodeHTML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} </a:t>
            </a:r>
            <a:r>
              <a:rPr lang="fr-FR" sz="1600" dirty="0" err="1">
                <a:solidFill>
                  <a:srgbClr val="6AB825"/>
                </a:solidFill>
                <a:latin typeface="Consolas"/>
              </a:rPr>
              <a:t>from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'./</a:t>
            </a:r>
            <a:r>
              <a:rPr lang="fr-FR" sz="1600" dirty="0" err="1">
                <a:solidFill>
                  <a:srgbClr val="ED9D13"/>
                </a:solidFill>
                <a:latin typeface="Consolas"/>
              </a:rPr>
              <a:t>utils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</a:t>
            </a:r>
            <a:endParaRPr lang="fr-FR" sz="1600" dirty="0">
              <a:solidFill>
                <a:srgbClr val="D0D0D0"/>
              </a:solidFill>
              <a:latin typeface="Consolas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46BF905-BDC0-4925-8BA2-40D6018CECF0}"/>
              </a:ext>
            </a:extLst>
          </p:cNvPr>
          <p:cNvSpPr txBox="1"/>
          <p:nvPr/>
        </p:nvSpPr>
        <p:spPr>
          <a:xfrm>
            <a:off x="1832776" y="3429000"/>
            <a:ext cx="5340272" cy="956773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>
                <a:solidFill>
                  <a:srgbClr val="6AB825"/>
                </a:solidFill>
                <a:latin typeface="Consolas"/>
              </a:rPr>
              <a:t>import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nbQuotes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 *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as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utils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6AB825"/>
                </a:solidFill>
                <a:latin typeface="Consolas"/>
              </a:rPr>
              <a:t>from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'./</a:t>
            </a:r>
            <a:r>
              <a:rPr lang="fr-FR" sz="1600" dirty="0" err="1">
                <a:solidFill>
                  <a:srgbClr val="ED9D13"/>
                </a:solidFill>
                <a:latin typeface="Consolas"/>
              </a:rPr>
              <a:t>utils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</a:t>
            </a:r>
            <a:br>
              <a:rPr lang="fr-FR" sz="1600" dirty="0">
                <a:solidFill>
                  <a:srgbClr val="ED9D13"/>
                </a:solidFill>
                <a:latin typeface="Consolas"/>
              </a:rPr>
            </a:br>
            <a:endParaRPr lang="fr-FR" sz="1600" dirty="0">
              <a:solidFill>
                <a:srgbClr val="D0D0D0"/>
              </a:solidFill>
              <a:latin typeface="Consolas"/>
            </a:endParaRPr>
          </a:p>
          <a:p>
            <a:r>
              <a:rPr lang="fr-FR" sz="1600" i="1" dirty="0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// </a:t>
            </a:r>
            <a:r>
              <a:rPr lang="fr-FR" sz="1600" i="1" dirty="0" err="1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utils.decode</a:t>
            </a:r>
            <a:r>
              <a:rPr lang="fr-FR" sz="1600" i="1" dirty="0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fr-FR" sz="1600" i="1" dirty="0" err="1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best.fact</a:t>
            </a:r>
            <a:r>
              <a:rPr lang="fr-FR" sz="1600" i="1" dirty="0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E1058F1-2BDE-4FF7-8C61-FB1CA58A520B}"/>
              </a:ext>
            </a:extLst>
          </p:cNvPr>
          <p:cNvSpPr txBox="1"/>
          <p:nvPr/>
        </p:nvSpPr>
        <p:spPr>
          <a:xfrm>
            <a:off x="1187624" y="5989005"/>
            <a:ext cx="7023425" cy="46433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non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{ default: run } = </a:t>
            </a:r>
            <a:r>
              <a:rPr lang="fr-FR" sz="1600" dirty="0" err="1">
                <a:solidFill>
                  <a:srgbClr val="6AB825"/>
                </a:solidFill>
                <a:latin typeface="Consolas"/>
              </a:rPr>
              <a:t>await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import(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`../lib/jobs/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${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args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}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`)</a:t>
            </a:r>
            <a:endParaRPr lang="fr-FR" sz="1600" dirty="0">
              <a:solidFill>
                <a:srgbClr val="D0D0D0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911934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F536D4-C044-4B22-9F89-EB0B8E9F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Operateurs </a:t>
            </a:r>
            <a:r>
              <a:rPr lang="fr-FR" i="1" dirty="0" err="1"/>
              <a:t>rest</a:t>
            </a:r>
            <a:r>
              <a:rPr lang="fr-FR" dirty="0"/>
              <a:t>  et </a:t>
            </a:r>
            <a:r>
              <a:rPr lang="fr-FR" i="1" dirty="0"/>
              <a:t>spread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B508E4-E0A6-4C85-9A08-505F918E6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256584"/>
          </a:xfrm>
        </p:spPr>
        <p:txBody>
          <a:bodyPr/>
          <a:lstStyle/>
          <a:p>
            <a:r>
              <a:rPr lang="fr-FR" dirty="0"/>
              <a:t>Dans une signature, </a:t>
            </a:r>
            <a:r>
              <a:rPr lang="fr-FR" i="1" dirty="0" err="1"/>
              <a:t>rest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collecte tous les paramètres </a:t>
            </a:r>
            <a:br>
              <a:rPr lang="fr-FR" dirty="0"/>
            </a:br>
            <a:r>
              <a:rPr lang="fr-FR" dirty="0"/>
              <a:t>restants dans un tableau</a:t>
            </a:r>
            <a:br>
              <a:rPr lang="fr-FR" dirty="0"/>
            </a:br>
            <a:endParaRPr lang="fr-FR" sz="1600" dirty="0"/>
          </a:p>
          <a:p>
            <a:r>
              <a:rPr lang="fr-FR" dirty="0"/>
              <a:t>Lors d'un appel, </a:t>
            </a:r>
            <a:r>
              <a:rPr lang="fr-FR" i="1" dirty="0"/>
              <a:t>spread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transforme un tableau en </a:t>
            </a:r>
            <a:br>
              <a:rPr lang="fr-FR" dirty="0"/>
            </a:br>
            <a:r>
              <a:rPr lang="fr-FR" dirty="0"/>
              <a:t>une suite de paramètres </a:t>
            </a:r>
            <a:br>
              <a:rPr lang="fr-FR" dirty="0"/>
            </a:br>
            <a:endParaRPr lang="fr-FR" sz="1600" dirty="0"/>
          </a:p>
          <a:p>
            <a:r>
              <a:rPr lang="fr-FR" dirty="0"/>
              <a:t>Dans un objet, collecte ou dilate les propriétés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9A4BBA7-76DC-4C99-81CD-A808D2BBC278}"/>
              </a:ext>
            </a:extLst>
          </p:cNvPr>
          <p:cNvSpPr txBox="1"/>
          <p:nvPr/>
        </p:nvSpPr>
        <p:spPr>
          <a:xfrm>
            <a:off x="4993702" y="1268760"/>
            <a:ext cx="3970786" cy="229560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>
                <a:solidFill>
                  <a:srgbClr val="6AB825"/>
                </a:solidFill>
                <a:latin typeface="Consolas"/>
              </a:rPr>
              <a:t>export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class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Crawler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extends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{</a:t>
            </a:r>
          </a:p>
          <a:p>
            <a:endParaRPr lang="fr-FR" sz="1500" dirty="0">
              <a:solidFill>
                <a:srgbClr val="D0D0D0"/>
              </a:solidFill>
              <a:latin typeface="Consolas"/>
            </a:endParaRP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constructor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(options, ...args)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const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{ page } = options</a:t>
            </a: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args.unshift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(`page ${page}`)</a:t>
            </a:r>
          </a:p>
          <a:p>
            <a:r>
              <a:rPr lang="fr-FR" sz="1500" dirty="0">
                <a:solidFill>
                  <a:srgbClr val="6AB825"/>
                </a:solidFill>
                <a:latin typeface="Consolas"/>
              </a:rPr>
              <a:t>    super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(...args)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Object.assign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(</a:t>
            </a:r>
            <a:r>
              <a:rPr lang="fr-FR" sz="15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this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, options)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}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27EF1BFE-3E43-48B7-8B83-8DF7DA0C8C5C}"/>
              </a:ext>
            </a:extLst>
          </p:cNvPr>
          <p:cNvCxnSpPr>
            <a:cxnSpLocks/>
          </p:cNvCxnSpPr>
          <p:nvPr/>
        </p:nvCxnSpPr>
        <p:spPr>
          <a:xfrm>
            <a:off x="4572000" y="1458162"/>
            <a:ext cx="2952328" cy="400354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46222E72-6283-49F8-9B35-0A622B8FD383}"/>
              </a:ext>
            </a:extLst>
          </p:cNvPr>
          <p:cNvCxnSpPr>
            <a:cxnSpLocks/>
          </p:cNvCxnSpPr>
          <p:nvPr/>
        </p:nvCxnSpPr>
        <p:spPr>
          <a:xfrm flipV="1">
            <a:off x="4587766" y="2780928"/>
            <a:ext cx="1352386" cy="252028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C09CF291-37EF-42E9-B47C-22AC7D2788E3}"/>
              </a:ext>
            </a:extLst>
          </p:cNvPr>
          <p:cNvSpPr txBox="1"/>
          <p:nvPr/>
        </p:nvSpPr>
        <p:spPr>
          <a:xfrm>
            <a:off x="1655676" y="4532583"/>
            <a:ext cx="5832648" cy="2064769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 err="1">
                <a:solidFill>
                  <a:srgbClr val="6AB825"/>
                </a:solidFill>
                <a:latin typeface="Consolas"/>
              </a:rPr>
              <a:t>async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run (params = {}) {</a:t>
            </a: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</a:t>
            </a:r>
            <a:r>
              <a:rPr lang="fr-FR" sz="1500" i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// ...</a:t>
            </a: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results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=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await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._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execute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(params)</a:t>
            </a: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return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.next</a:t>
            </a:r>
            <a:endParaRPr lang="fr-FR" sz="1500" dirty="0">
              <a:solidFill>
                <a:srgbClr val="D0D0D0"/>
              </a:solidFill>
              <a:latin typeface="Consolas"/>
            </a:endParaRP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  ?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await</a:t>
            </a:r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this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.next.run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({ ...params, ...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results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})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: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results</a:t>
            </a:r>
            <a:endParaRPr lang="fr-FR" sz="1500" dirty="0">
              <a:solidFill>
                <a:srgbClr val="D0D0D0"/>
              </a:solidFill>
              <a:latin typeface="Consolas"/>
            </a:endParaRPr>
          </a:p>
          <a:p>
            <a: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  </a:t>
            </a:r>
            <a:r>
              <a:rPr lang="fr-FR" sz="1500" i="1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  <a:t>// ...</a:t>
            </a:r>
            <a:br>
              <a:rPr lang="fr-FR" sz="15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/>
              </a:rPr>
            </a:br>
            <a:r>
              <a:rPr lang="fr-FR" sz="15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6C2456BA-E78B-4C49-A458-8DBB71B65940}"/>
              </a:ext>
            </a:extLst>
          </p:cNvPr>
          <p:cNvCxnSpPr>
            <a:cxnSpLocks/>
          </p:cNvCxnSpPr>
          <p:nvPr/>
        </p:nvCxnSpPr>
        <p:spPr>
          <a:xfrm flipH="1">
            <a:off x="6516216" y="4413379"/>
            <a:ext cx="432048" cy="1151588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913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Time to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i="1" dirty="0" err="1"/>
              <a:t>Chucked</a:t>
            </a:r>
            <a:r>
              <a:rPr lang="fr-FR" dirty="0"/>
              <a:t> !</a:t>
            </a:r>
          </a:p>
        </p:txBody>
      </p:sp>
      <p:sp>
        <p:nvSpPr>
          <p:cNvPr id="4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/>
          <a:lstStyle/>
          <a:p>
            <a:r>
              <a:rPr lang="fr-FR" dirty="0" err="1"/>
              <a:t>ESNext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707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BA9142-4E52-4319-9BF3-8D8E8C2D6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L'écosystème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0EAA2D8-F297-46C0-99CF-E66EADAF67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ESNext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126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Faisons connaissance</a:t>
            </a:r>
          </a:p>
        </p:txBody>
      </p:sp>
      <p:grpSp>
        <p:nvGrpSpPr>
          <p:cNvPr id="9" name="Groupe 8"/>
          <p:cNvGrpSpPr/>
          <p:nvPr/>
        </p:nvGrpSpPr>
        <p:grpSpPr>
          <a:xfrm>
            <a:off x="2969959" y="1792926"/>
            <a:ext cx="3204083" cy="3426773"/>
            <a:chOff x="3240125" y="1586403"/>
            <a:chExt cx="3204083" cy="3426773"/>
          </a:xfrm>
        </p:grpSpPr>
        <p:sp>
          <p:nvSpPr>
            <p:cNvPr id="4" name="ZoneTexte 3"/>
            <p:cNvSpPr txBox="1"/>
            <p:nvPr/>
          </p:nvSpPr>
          <p:spPr>
            <a:xfrm>
              <a:off x="4022547" y="1586403"/>
              <a:ext cx="156324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4400" cap="all" dirty="0">
                  <a:solidFill>
                    <a:schemeClr val="bg1">
                      <a:lumMod val="8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Who</a:t>
              </a:r>
              <a:endParaRPr lang="fr-FR" sz="4800" cap="all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684788" y="2132856"/>
              <a:ext cx="2225289" cy="14465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fr-FR" sz="8800" cap="all" dirty="0">
                  <a:solidFill>
                    <a:schemeClr val="bg1">
                      <a:lumMod val="8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Are</a:t>
              </a:r>
              <a:endParaRPr lang="fr-FR" sz="4000" cap="all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240125" y="3151128"/>
              <a:ext cx="3204083" cy="1862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fr-FR" sz="11500" cap="all" dirty="0">
                  <a:solidFill>
                    <a:schemeClr val="bg1">
                      <a:lumMod val="8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You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4427984" y="3485585"/>
              <a:ext cx="580607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fr-FR" sz="7200" cap="all" dirty="0">
                  <a:solidFill>
                    <a:srgbClr val="F0DB4F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?</a:t>
              </a:r>
              <a:endParaRPr lang="fr-FR" sz="4000" cap="all" dirty="0">
                <a:solidFill>
                  <a:srgbClr val="F0DB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97" name="Groupe 96">
            <a:extLst>
              <a:ext uri="{FF2B5EF4-FFF2-40B4-BE49-F238E27FC236}">
                <a16:creationId xmlns:a16="http://schemas.microsoft.com/office/drawing/2014/main" id="{8503A5C1-8DE5-492F-917F-723341B99A51}"/>
              </a:ext>
            </a:extLst>
          </p:cNvPr>
          <p:cNvGrpSpPr/>
          <p:nvPr/>
        </p:nvGrpSpPr>
        <p:grpSpPr>
          <a:xfrm>
            <a:off x="4948454" y="1798724"/>
            <a:ext cx="1952911" cy="1775939"/>
            <a:chOff x="4948454" y="1798724"/>
            <a:chExt cx="1952911" cy="1775939"/>
          </a:xfrm>
        </p:grpSpPr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3382" y="1798724"/>
              <a:ext cx="1327983" cy="1327983"/>
            </a:xfrm>
            <a:prstGeom prst="ellipse">
              <a:avLst/>
            </a:prstGeom>
            <a:solidFill>
              <a:schemeClr val="bg1"/>
            </a:solidFill>
            <a:ln w="63500" cap="rnd">
              <a:solidFill>
                <a:srgbClr val="F0DB4F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cxnSp>
          <p:nvCxnSpPr>
            <p:cNvPr id="25" name="Connecteur droit 24"/>
            <p:cNvCxnSpPr>
              <a:cxnSpLocks/>
              <a:stCxn id="12" idx="7"/>
              <a:endCxn id="19" idx="3"/>
            </p:cNvCxnSpPr>
            <p:nvPr/>
          </p:nvCxnSpPr>
          <p:spPr>
            <a:xfrm flipV="1">
              <a:off x="4948454" y="2932228"/>
              <a:ext cx="819407" cy="642435"/>
            </a:xfrm>
            <a:prstGeom prst="line">
              <a:avLst/>
            </a:prstGeom>
            <a:ln w="57150">
              <a:solidFill>
                <a:srgbClr val="F0DB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Groupe 103">
            <a:extLst>
              <a:ext uri="{FF2B5EF4-FFF2-40B4-BE49-F238E27FC236}">
                <a16:creationId xmlns:a16="http://schemas.microsoft.com/office/drawing/2014/main" id="{C736A088-0F97-4065-9B34-D13CA242A3F6}"/>
              </a:ext>
            </a:extLst>
          </p:cNvPr>
          <p:cNvGrpSpPr/>
          <p:nvPr/>
        </p:nvGrpSpPr>
        <p:grpSpPr>
          <a:xfrm>
            <a:off x="400977" y="3301570"/>
            <a:ext cx="3530633" cy="1570619"/>
            <a:chOff x="400977" y="3301570"/>
            <a:chExt cx="3530633" cy="1570619"/>
          </a:xfrm>
        </p:grpSpPr>
        <p:pic>
          <p:nvPicPr>
            <p:cNvPr id="17" name="Image 1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977" y="3301570"/>
              <a:ext cx="1570619" cy="1570619"/>
            </a:xfrm>
            <a:prstGeom prst="ellipse">
              <a:avLst/>
            </a:prstGeom>
            <a:solidFill>
              <a:schemeClr val="bg1"/>
            </a:solidFill>
            <a:ln w="63500" cap="rnd">
              <a:solidFill>
                <a:srgbClr val="F0DB4F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cxnSp>
          <p:nvCxnSpPr>
            <p:cNvPr id="26" name="Connecteur droit 25"/>
            <p:cNvCxnSpPr>
              <a:cxnSpLocks/>
              <a:stCxn id="12" idx="2"/>
              <a:endCxn id="17" idx="6"/>
            </p:cNvCxnSpPr>
            <p:nvPr/>
          </p:nvCxnSpPr>
          <p:spPr>
            <a:xfrm flipH="1">
              <a:off x="1971596" y="4000961"/>
              <a:ext cx="1960014" cy="85919"/>
            </a:xfrm>
            <a:prstGeom prst="line">
              <a:avLst/>
            </a:prstGeom>
            <a:ln w="57150">
              <a:solidFill>
                <a:srgbClr val="F0DB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e 99">
            <a:extLst>
              <a:ext uri="{FF2B5EF4-FFF2-40B4-BE49-F238E27FC236}">
                <a16:creationId xmlns:a16="http://schemas.microsoft.com/office/drawing/2014/main" id="{E7FF08D5-41E1-4680-B0FB-5DE57316B5E3}"/>
              </a:ext>
            </a:extLst>
          </p:cNvPr>
          <p:cNvGrpSpPr/>
          <p:nvPr/>
        </p:nvGrpSpPr>
        <p:grpSpPr>
          <a:xfrm>
            <a:off x="5122917" y="3661988"/>
            <a:ext cx="2029769" cy="624580"/>
            <a:chOff x="5122917" y="3661988"/>
            <a:chExt cx="2029769" cy="624580"/>
          </a:xfrm>
        </p:grpSpPr>
        <p:pic>
          <p:nvPicPr>
            <p:cNvPr id="22" name="Image 2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28106" y="3661988"/>
              <a:ext cx="624580" cy="624580"/>
            </a:xfrm>
            <a:prstGeom prst="ellipse">
              <a:avLst/>
            </a:prstGeom>
            <a:solidFill>
              <a:schemeClr val="bg1"/>
            </a:solidFill>
            <a:ln w="63500" cap="rnd">
              <a:solidFill>
                <a:srgbClr val="F0DB4F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cxnSp>
          <p:nvCxnSpPr>
            <p:cNvPr id="33" name="Connecteur droit 32"/>
            <p:cNvCxnSpPr>
              <a:stCxn id="12" idx="6"/>
              <a:endCxn id="22" idx="2"/>
            </p:cNvCxnSpPr>
            <p:nvPr/>
          </p:nvCxnSpPr>
          <p:spPr>
            <a:xfrm flipV="1">
              <a:off x="5122917" y="3974278"/>
              <a:ext cx="1405189" cy="26683"/>
            </a:xfrm>
            <a:prstGeom prst="line">
              <a:avLst/>
            </a:prstGeom>
            <a:ln w="57150">
              <a:solidFill>
                <a:srgbClr val="F0DB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e 100">
            <a:extLst>
              <a:ext uri="{FF2B5EF4-FFF2-40B4-BE49-F238E27FC236}">
                <a16:creationId xmlns:a16="http://schemas.microsoft.com/office/drawing/2014/main" id="{7C98DAA1-F437-485B-9706-2BBDAAA591F5}"/>
              </a:ext>
            </a:extLst>
          </p:cNvPr>
          <p:cNvGrpSpPr/>
          <p:nvPr/>
        </p:nvGrpSpPr>
        <p:grpSpPr>
          <a:xfrm>
            <a:off x="4948454" y="4427259"/>
            <a:ext cx="1195052" cy="1111289"/>
            <a:chOff x="4948454" y="4427259"/>
            <a:chExt cx="1195052" cy="1111289"/>
          </a:xfrm>
        </p:grpSpPr>
        <p:pic>
          <p:nvPicPr>
            <p:cNvPr id="20" name="Image 19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4206" t="-13858" r="-31769" b="-27885"/>
            <a:stretch/>
          </p:blipFill>
          <p:spPr>
            <a:xfrm>
              <a:off x="5507516" y="4920985"/>
              <a:ext cx="635990" cy="617563"/>
            </a:xfrm>
            <a:prstGeom prst="ellipse">
              <a:avLst/>
            </a:prstGeom>
            <a:solidFill>
              <a:schemeClr val="bg1"/>
            </a:solidFill>
            <a:ln w="63500" cap="rnd">
              <a:solidFill>
                <a:srgbClr val="F0DB4F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cxnSp>
          <p:nvCxnSpPr>
            <p:cNvPr id="40" name="Connecteur droit 39"/>
            <p:cNvCxnSpPr>
              <a:cxnSpLocks/>
              <a:stCxn id="12" idx="5"/>
              <a:endCxn id="20" idx="1"/>
            </p:cNvCxnSpPr>
            <p:nvPr/>
          </p:nvCxnSpPr>
          <p:spPr>
            <a:xfrm>
              <a:off x="4948454" y="4427259"/>
              <a:ext cx="652201" cy="584166"/>
            </a:xfrm>
            <a:prstGeom prst="line">
              <a:avLst/>
            </a:prstGeom>
            <a:ln w="57150">
              <a:solidFill>
                <a:srgbClr val="F0DB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oupe 95">
            <a:extLst>
              <a:ext uri="{FF2B5EF4-FFF2-40B4-BE49-F238E27FC236}">
                <a16:creationId xmlns:a16="http://schemas.microsoft.com/office/drawing/2014/main" id="{7EA2490E-0797-447E-817A-A3E1CAC93D29}"/>
              </a:ext>
            </a:extLst>
          </p:cNvPr>
          <p:cNvGrpSpPr/>
          <p:nvPr/>
        </p:nvGrpSpPr>
        <p:grpSpPr>
          <a:xfrm>
            <a:off x="1596552" y="1361308"/>
            <a:ext cx="2509521" cy="2213355"/>
            <a:chOff x="1596552" y="1361308"/>
            <a:chExt cx="2509521" cy="2213355"/>
          </a:xfrm>
        </p:grpSpPr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869" t="-235132" r="869" b="-224653"/>
            <a:stretch/>
          </p:blipFill>
          <p:spPr>
            <a:xfrm>
              <a:off x="1596552" y="1361308"/>
              <a:ext cx="1564276" cy="1531634"/>
            </a:xfrm>
            <a:prstGeom prst="ellipse">
              <a:avLst/>
            </a:prstGeom>
            <a:solidFill>
              <a:schemeClr val="bg1"/>
            </a:solidFill>
            <a:ln w="63500" cap="rnd">
              <a:solidFill>
                <a:srgbClr val="F0DB4F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cxnSp>
          <p:nvCxnSpPr>
            <p:cNvPr id="45" name="Connecteur droit 44"/>
            <p:cNvCxnSpPr>
              <a:cxnSpLocks/>
              <a:stCxn id="12" idx="1"/>
              <a:endCxn id="15" idx="5"/>
            </p:cNvCxnSpPr>
            <p:nvPr/>
          </p:nvCxnSpPr>
          <p:spPr>
            <a:xfrm flipH="1" flipV="1">
              <a:off x="2931745" y="2668639"/>
              <a:ext cx="1174328" cy="906024"/>
            </a:xfrm>
            <a:prstGeom prst="line">
              <a:avLst/>
            </a:prstGeom>
            <a:ln w="57150">
              <a:solidFill>
                <a:srgbClr val="F0DB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E4014F32-0007-4291-B5B5-6892FA7243E7}"/>
              </a:ext>
            </a:extLst>
          </p:cNvPr>
          <p:cNvGrpSpPr/>
          <p:nvPr/>
        </p:nvGrpSpPr>
        <p:grpSpPr>
          <a:xfrm>
            <a:off x="3962200" y="1452367"/>
            <a:ext cx="1079400" cy="1945718"/>
            <a:chOff x="3962200" y="1452367"/>
            <a:chExt cx="1079400" cy="1945718"/>
          </a:xfrm>
        </p:grpSpPr>
        <p:pic>
          <p:nvPicPr>
            <p:cNvPr id="16" name="Image 15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2200" y="1452367"/>
              <a:ext cx="1079400" cy="1079400"/>
            </a:xfrm>
            <a:prstGeom prst="ellipse">
              <a:avLst/>
            </a:prstGeom>
            <a:solidFill>
              <a:schemeClr val="bg1"/>
            </a:solidFill>
            <a:ln w="63500" cap="rnd">
              <a:solidFill>
                <a:srgbClr val="F0DB4F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cxnSp>
          <p:nvCxnSpPr>
            <p:cNvPr id="48" name="Connecteur droit 47"/>
            <p:cNvCxnSpPr>
              <a:cxnSpLocks/>
              <a:stCxn id="12" idx="0"/>
              <a:endCxn id="16" idx="4"/>
            </p:cNvCxnSpPr>
            <p:nvPr/>
          </p:nvCxnSpPr>
          <p:spPr>
            <a:xfrm flipH="1" flipV="1">
              <a:off x="4501900" y="2531767"/>
              <a:ext cx="25364" cy="866318"/>
            </a:xfrm>
            <a:prstGeom prst="line">
              <a:avLst/>
            </a:prstGeom>
            <a:ln w="57150">
              <a:solidFill>
                <a:srgbClr val="F0DB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Groupe 102">
            <a:extLst>
              <a:ext uri="{FF2B5EF4-FFF2-40B4-BE49-F238E27FC236}">
                <a16:creationId xmlns:a16="http://schemas.microsoft.com/office/drawing/2014/main" id="{25BBE041-B8D4-4CEE-BB9D-C8ACAC6E7B84}"/>
              </a:ext>
            </a:extLst>
          </p:cNvPr>
          <p:cNvGrpSpPr/>
          <p:nvPr/>
        </p:nvGrpSpPr>
        <p:grpSpPr>
          <a:xfrm>
            <a:off x="2502856" y="4427259"/>
            <a:ext cx="1603217" cy="1430139"/>
            <a:chOff x="2502856" y="4427259"/>
            <a:chExt cx="1603217" cy="1430139"/>
          </a:xfrm>
        </p:grpSpPr>
        <p:pic>
          <p:nvPicPr>
            <p:cNvPr id="21" name="Image 20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2856" y="4891480"/>
              <a:ext cx="965918" cy="965918"/>
            </a:xfrm>
            <a:prstGeom prst="ellipse">
              <a:avLst/>
            </a:prstGeom>
            <a:solidFill>
              <a:schemeClr val="bg1"/>
            </a:solidFill>
            <a:ln w="63500" cap="rnd">
              <a:solidFill>
                <a:srgbClr val="F0DB4F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cxnSp>
          <p:nvCxnSpPr>
            <p:cNvPr id="51" name="Connecteur droit 50"/>
            <p:cNvCxnSpPr>
              <a:cxnSpLocks/>
              <a:stCxn id="12" idx="3"/>
              <a:endCxn id="21" idx="7"/>
            </p:cNvCxnSpPr>
            <p:nvPr/>
          </p:nvCxnSpPr>
          <p:spPr>
            <a:xfrm flipH="1">
              <a:off x="3327319" y="4427259"/>
              <a:ext cx="778754" cy="605676"/>
            </a:xfrm>
            <a:prstGeom prst="line">
              <a:avLst/>
            </a:prstGeom>
            <a:ln w="57150">
              <a:solidFill>
                <a:srgbClr val="F0DB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e 101">
            <a:extLst>
              <a:ext uri="{FF2B5EF4-FFF2-40B4-BE49-F238E27FC236}">
                <a16:creationId xmlns:a16="http://schemas.microsoft.com/office/drawing/2014/main" id="{CF031263-546A-4FCC-8B51-F927AF1ABF54}"/>
              </a:ext>
            </a:extLst>
          </p:cNvPr>
          <p:cNvGrpSpPr/>
          <p:nvPr/>
        </p:nvGrpSpPr>
        <p:grpSpPr>
          <a:xfrm>
            <a:off x="4166101" y="4603837"/>
            <a:ext cx="785358" cy="1814128"/>
            <a:chOff x="4166101" y="4603837"/>
            <a:chExt cx="785358" cy="1814128"/>
          </a:xfrm>
        </p:grpSpPr>
        <p:pic>
          <p:nvPicPr>
            <p:cNvPr id="23" name="Image 22"/>
            <p:cNvPicPr>
              <a:picLocks noChangeAspect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9" t="-5924" r="-14055" b="2478"/>
            <a:stretch/>
          </p:blipFill>
          <p:spPr>
            <a:xfrm>
              <a:off x="4166101" y="5690477"/>
              <a:ext cx="785358" cy="727488"/>
            </a:xfrm>
            <a:prstGeom prst="ellipse">
              <a:avLst/>
            </a:prstGeom>
            <a:solidFill>
              <a:schemeClr val="tx1"/>
            </a:solidFill>
            <a:ln w="63500" cap="rnd">
              <a:solidFill>
                <a:srgbClr val="F0DB4F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cxnSp>
          <p:nvCxnSpPr>
            <p:cNvPr id="54" name="Connecteur droit 53"/>
            <p:cNvCxnSpPr>
              <a:cxnSpLocks/>
              <a:stCxn id="12" idx="4"/>
              <a:endCxn id="23" idx="0"/>
            </p:cNvCxnSpPr>
            <p:nvPr/>
          </p:nvCxnSpPr>
          <p:spPr>
            <a:xfrm>
              <a:off x="4527264" y="4603837"/>
              <a:ext cx="31516" cy="1086640"/>
            </a:xfrm>
            <a:prstGeom prst="line">
              <a:avLst/>
            </a:prstGeom>
            <a:ln w="57150">
              <a:solidFill>
                <a:srgbClr val="F0DB4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e 13"/>
          <p:cNvGrpSpPr/>
          <p:nvPr/>
        </p:nvGrpSpPr>
        <p:grpSpPr>
          <a:xfrm>
            <a:off x="3481143" y="3398085"/>
            <a:ext cx="2092239" cy="2037638"/>
            <a:chOff x="3481143" y="2976530"/>
            <a:chExt cx="2092239" cy="2037638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623" t="1476" b="16900"/>
            <a:stretch/>
          </p:blipFill>
          <p:spPr>
            <a:xfrm>
              <a:off x="3931610" y="2976530"/>
              <a:ext cx="1191307" cy="1205752"/>
            </a:xfrm>
            <a:prstGeom prst="ellipse">
              <a:avLst/>
            </a:prstGeom>
            <a:ln w="63500" cap="rnd">
              <a:solidFill>
                <a:srgbClr val="F0DB4F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13" name="ZoneTexte 12"/>
            <p:cNvSpPr txBox="1"/>
            <p:nvPr/>
          </p:nvSpPr>
          <p:spPr>
            <a:xfrm>
              <a:off x="3481143" y="4367837"/>
              <a:ext cx="2092239" cy="646331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>
                  <a:solidFill>
                    <a:schemeClr val="bg1">
                      <a:lumMod val="9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Damien</a:t>
              </a:r>
              <a:br>
                <a:rPr lang="fr-FR" dirty="0">
                  <a:solidFill>
                    <a:schemeClr val="bg1">
                      <a:lumMod val="9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</a:br>
              <a:r>
                <a:rPr lang="fr-FR" dirty="0">
                  <a:solidFill>
                    <a:schemeClr val="bg1">
                      <a:lumMod val="9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SIMONIN FEUGAS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1469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3488EA-D9A9-4F0E-9D6D-370B9FC4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dépendances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658FCF-EFCA-41E2-AFDA-FDB1FA3F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Une application JS peut </a:t>
            </a:r>
            <a:r>
              <a:rPr lang="fr-FR" dirty="0" err="1"/>
              <a:t>dépendres</a:t>
            </a:r>
            <a:r>
              <a:rPr lang="fr-FR" dirty="0"/>
              <a:t> de librairies</a:t>
            </a:r>
          </a:p>
        </p:txBody>
      </p: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A4F981EC-720C-436E-8C10-96D771F4EE8F}"/>
              </a:ext>
            </a:extLst>
          </p:cNvPr>
          <p:cNvSpPr/>
          <p:nvPr/>
        </p:nvSpPr>
        <p:spPr>
          <a:xfrm>
            <a:off x="4888294" y="1885820"/>
            <a:ext cx="4004144" cy="580812"/>
          </a:xfrm>
          <a:custGeom>
            <a:avLst/>
            <a:gdLst>
              <a:gd name="connsiteX0" fmla="*/ 0 w 4004144"/>
              <a:gd name="connsiteY0" fmla="*/ 0 h 580812"/>
              <a:gd name="connsiteX1" fmla="*/ 4004144 w 4004144"/>
              <a:gd name="connsiteY1" fmla="*/ 0 h 580812"/>
              <a:gd name="connsiteX2" fmla="*/ 4004144 w 4004144"/>
              <a:gd name="connsiteY2" fmla="*/ 580812 h 580812"/>
              <a:gd name="connsiteX3" fmla="*/ 0 w 4004144"/>
              <a:gd name="connsiteY3" fmla="*/ 580812 h 580812"/>
              <a:gd name="connsiteX4" fmla="*/ 0 w 4004144"/>
              <a:gd name="connsiteY4" fmla="*/ 0 h 58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580812">
                <a:moveTo>
                  <a:pt x="0" y="0"/>
                </a:moveTo>
                <a:lnTo>
                  <a:pt x="4004144" y="0"/>
                </a:lnTo>
                <a:lnTo>
                  <a:pt x="4004144" y="580812"/>
                </a:lnTo>
                <a:lnTo>
                  <a:pt x="0" y="580812"/>
                </a:lnTo>
                <a:lnTo>
                  <a:pt x="0" y="0"/>
                </a:lnTo>
                <a:close/>
              </a:path>
            </a:pathLst>
          </a:custGeom>
          <a:solidFill>
            <a:srgbClr val="F0DB4F"/>
          </a:solidFill>
          <a:ln>
            <a:solidFill>
              <a:srgbClr val="F0DB4F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97536" rIns="170688" bIns="97536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>
                <a:solidFill>
                  <a:schemeClr val="tx1"/>
                </a:solidFill>
              </a:rPr>
              <a:t>Statiques</a:t>
            </a:r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DC8A3C00-79E4-4E19-A99F-331F9751200C}"/>
              </a:ext>
            </a:extLst>
          </p:cNvPr>
          <p:cNvSpPr/>
          <p:nvPr/>
        </p:nvSpPr>
        <p:spPr>
          <a:xfrm>
            <a:off x="4888254" y="2616816"/>
            <a:ext cx="4004144" cy="3162404"/>
          </a:xfrm>
          <a:custGeom>
            <a:avLst/>
            <a:gdLst>
              <a:gd name="connsiteX0" fmla="*/ 0 w 4004144"/>
              <a:gd name="connsiteY0" fmla="*/ 0 h 3479287"/>
              <a:gd name="connsiteX1" fmla="*/ 4004144 w 4004144"/>
              <a:gd name="connsiteY1" fmla="*/ 0 h 3479287"/>
              <a:gd name="connsiteX2" fmla="*/ 4004144 w 4004144"/>
              <a:gd name="connsiteY2" fmla="*/ 3479287 h 3479287"/>
              <a:gd name="connsiteX3" fmla="*/ 0 w 4004144"/>
              <a:gd name="connsiteY3" fmla="*/ 3479287 h 3479287"/>
              <a:gd name="connsiteX4" fmla="*/ 0 w 4004144"/>
              <a:gd name="connsiteY4" fmla="*/ 0 h 347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3479287">
                <a:moveTo>
                  <a:pt x="0" y="0"/>
                </a:moveTo>
                <a:lnTo>
                  <a:pt x="4004144" y="0"/>
                </a:lnTo>
                <a:lnTo>
                  <a:pt x="4004144" y="3479287"/>
                </a:lnTo>
                <a:lnTo>
                  <a:pt x="0" y="34792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spAutoFit/>
          </a:bodyPr>
          <a:lstStyle/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kern="1200" dirty="0"/>
              <a:t>Déclaration : </a:t>
            </a:r>
            <a:r>
              <a:rPr lang="fr-FR" sz="1800" kern="1200" dirty="0" err="1">
                <a:latin typeface="Consolas" panose="020B0609020204030204" pitchFamily="49" charset="0"/>
              </a:rPr>
              <a:t>package.json</a:t>
            </a:r>
            <a:endParaRPr lang="fr-FR" sz="2000" kern="1200" dirty="0">
              <a:latin typeface="Consolas" panose="020B0609020204030204" pitchFamily="49" charset="0"/>
            </a:endParaRP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kern="1200" dirty="0"/>
              <a:t>Importation explicite : </a:t>
            </a:r>
            <a:r>
              <a:rPr lang="fr-FR" sz="18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nsolas" panose="020B0609020204030204" pitchFamily="49" charset="0"/>
                <a:ea typeface="+mn-ea"/>
                <a:cs typeface="+mn-cs"/>
              </a:rPr>
              <a:t>import</a:t>
            </a:r>
            <a:r>
              <a:rPr lang="fr-FR" sz="2000" kern="1200" dirty="0"/>
              <a:t>, </a:t>
            </a:r>
            <a:r>
              <a:rPr lang="fr-FR" sz="1800" kern="1200" dirty="0" err="1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nsolas" panose="020B0609020204030204" pitchFamily="49" charset="0"/>
                <a:ea typeface="+mn-ea"/>
                <a:cs typeface="+mn-cs"/>
              </a:rPr>
              <a:t>require</a:t>
            </a:r>
            <a:r>
              <a:rPr lang="fr-FR" sz="18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nsolas" panose="020B0609020204030204" pitchFamily="49" charset="0"/>
                <a:ea typeface="+mn-ea"/>
                <a:cs typeface="+mn-cs"/>
              </a:rPr>
              <a:t>()</a:t>
            </a: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kern="1200" dirty="0"/>
              <a:t>Récupérées en ligne de commande: </a:t>
            </a:r>
            <a:r>
              <a:rPr lang="fr-FR" sz="2000" kern="1200" dirty="0" err="1"/>
              <a:t>npm</a:t>
            </a:r>
            <a:r>
              <a:rPr lang="fr-FR" sz="2000" kern="1200" dirty="0"/>
              <a:t>-cli, </a:t>
            </a:r>
            <a:r>
              <a:rPr lang="fr-FR" sz="2000" kern="1200" dirty="0" err="1"/>
              <a:t>yarn</a:t>
            </a:r>
            <a:endParaRPr lang="fr-FR" sz="2000" kern="1200" dirty="0"/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kern="1200" dirty="0"/>
              <a:t>Hébergée en ligne : </a:t>
            </a:r>
            <a:r>
              <a:rPr lang="fr-FR" kern="12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https://registry.npmjs.org</a:t>
            </a:r>
            <a:r>
              <a:rPr lang="fr-FR" sz="2000" kern="1200" dirty="0"/>
              <a:t>, Nexus, </a:t>
            </a:r>
            <a:r>
              <a:rPr lang="fr-FR" sz="2000" kern="1200" dirty="0" err="1"/>
              <a:t>Synopia</a:t>
            </a:r>
            <a:r>
              <a:rPr lang="fr-FR" sz="2000" kern="1200" dirty="0"/>
              <a:t>…</a:t>
            </a:r>
          </a:p>
        </p:txBody>
      </p: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CBB49029-E76E-413C-ADD0-E94F538F30A3}"/>
              </a:ext>
            </a:extLst>
          </p:cNvPr>
          <p:cNvSpPr/>
          <p:nvPr/>
        </p:nvSpPr>
        <p:spPr>
          <a:xfrm>
            <a:off x="251563" y="1885820"/>
            <a:ext cx="4004144" cy="580812"/>
          </a:xfrm>
          <a:custGeom>
            <a:avLst/>
            <a:gdLst>
              <a:gd name="connsiteX0" fmla="*/ 0 w 4004144"/>
              <a:gd name="connsiteY0" fmla="*/ 0 h 619830"/>
              <a:gd name="connsiteX1" fmla="*/ 4004144 w 4004144"/>
              <a:gd name="connsiteY1" fmla="*/ 0 h 619830"/>
              <a:gd name="connsiteX2" fmla="*/ 4004144 w 4004144"/>
              <a:gd name="connsiteY2" fmla="*/ 619830 h 619830"/>
              <a:gd name="connsiteX3" fmla="*/ 0 w 4004144"/>
              <a:gd name="connsiteY3" fmla="*/ 619830 h 619830"/>
              <a:gd name="connsiteX4" fmla="*/ 0 w 4004144"/>
              <a:gd name="connsiteY4" fmla="*/ 0 h 61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619830">
                <a:moveTo>
                  <a:pt x="0" y="0"/>
                </a:moveTo>
                <a:lnTo>
                  <a:pt x="4004144" y="0"/>
                </a:lnTo>
                <a:lnTo>
                  <a:pt x="4004144" y="619830"/>
                </a:lnTo>
                <a:lnTo>
                  <a:pt x="0" y="619830"/>
                </a:lnTo>
                <a:lnTo>
                  <a:pt x="0" y="0"/>
                </a:lnTo>
                <a:close/>
              </a:path>
            </a:pathLst>
          </a:custGeom>
          <a:solidFill>
            <a:srgbClr val="F0DB4F"/>
          </a:solidFill>
          <a:ln>
            <a:solidFill>
              <a:srgbClr val="F0DB4F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97536" rIns="170688" bIns="97536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>
                <a:solidFill>
                  <a:schemeClr val="tx1"/>
                </a:solidFill>
              </a:rPr>
              <a:t>Dynamiques</a:t>
            </a:r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7B2BCC97-2A3C-416C-B684-CAD54C08C8DA}"/>
              </a:ext>
            </a:extLst>
          </p:cNvPr>
          <p:cNvSpPr/>
          <p:nvPr/>
        </p:nvSpPr>
        <p:spPr>
          <a:xfrm>
            <a:off x="251563" y="2616816"/>
            <a:ext cx="4004144" cy="3193182"/>
          </a:xfrm>
          <a:custGeom>
            <a:avLst/>
            <a:gdLst>
              <a:gd name="connsiteX0" fmla="*/ 0 w 4004144"/>
              <a:gd name="connsiteY0" fmla="*/ 0 h 3479287"/>
              <a:gd name="connsiteX1" fmla="*/ 4004144 w 4004144"/>
              <a:gd name="connsiteY1" fmla="*/ 0 h 3479287"/>
              <a:gd name="connsiteX2" fmla="*/ 4004144 w 4004144"/>
              <a:gd name="connsiteY2" fmla="*/ 3479287 h 3479287"/>
              <a:gd name="connsiteX3" fmla="*/ 0 w 4004144"/>
              <a:gd name="connsiteY3" fmla="*/ 3479287 h 3479287"/>
              <a:gd name="connsiteX4" fmla="*/ 0 w 4004144"/>
              <a:gd name="connsiteY4" fmla="*/ 0 h 347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3479287">
                <a:moveTo>
                  <a:pt x="0" y="0"/>
                </a:moveTo>
                <a:lnTo>
                  <a:pt x="4004144" y="0"/>
                </a:lnTo>
                <a:lnTo>
                  <a:pt x="4004144" y="3479287"/>
                </a:lnTo>
                <a:lnTo>
                  <a:pt x="0" y="34792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spAutoFit/>
          </a:bodyPr>
          <a:lstStyle/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kern="1200" dirty="0"/>
              <a:t>Déclaration : page web </a:t>
            </a:r>
            <a:r>
              <a:rPr lang="fr-FR" sz="20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Consolas" panose="020B0609020204030204" pitchFamily="49" charset="0"/>
                <a:ea typeface="+mn-ea"/>
                <a:cs typeface="+mn-cs"/>
              </a:rPr>
              <a:t>&lt;script&gt;</a:t>
            </a:r>
            <a:endParaRPr lang="fr-FR" sz="1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nsolas" panose="020B0609020204030204" pitchFamily="49" charset="0"/>
              <a:ea typeface="+mn-ea"/>
              <a:cs typeface="+mn-cs"/>
            </a:endParaRP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kern="1200" dirty="0"/>
              <a:t>Importation explicite : variable globale </a:t>
            </a:r>
            <a:endParaRPr lang="fr-FR" sz="1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nsolas" panose="020B0609020204030204" pitchFamily="49" charset="0"/>
              <a:ea typeface="+mn-ea"/>
              <a:cs typeface="+mn-cs"/>
            </a:endParaRP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Open Sans"/>
                <a:ea typeface="+mn-ea"/>
                <a:cs typeface="+mn-cs"/>
              </a:rPr>
              <a:t>Récupérées par le navigateur</a:t>
            </a: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kern="1200" dirty="0"/>
              <a:t>Hébergées sur un CDN: </a:t>
            </a:r>
            <a:r>
              <a:rPr lang="fr-FR" sz="2000" kern="1200" dirty="0" err="1"/>
              <a:t>CloudFlare</a:t>
            </a:r>
            <a:r>
              <a:rPr lang="fr-FR" sz="2000" kern="1200" dirty="0"/>
              <a:t>, </a:t>
            </a:r>
            <a:r>
              <a:rPr lang="fr-FR" sz="2000" kern="1200" dirty="0" err="1"/>
              <a:t>Akamai</a:t>
            </a:r>
            <a:r>
              <a:rPr lang="fr-FR" sz="2000" kern="1200" dirty="0"/>
              <a:t>, </a:t>
            </a:r>
            <a:r>
              <a:rPr lang="fr-FR" sz="2000" kern="1200" dirty="0" err="1"/>
              <a:t>Ovh</a:t>
            </a:r>
            <a:r>
              <a:rPr lang="fr-FR" sz="2000" kern="1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797513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1" grpId="0" animBg="1"/>
      <p:bldP spid="12" grpId="0" build="allAtOnce" animBg="1" autoUpdateAnimBg="0"/>
      <p:bldP spid="13" grpId="0" animBg="1"/>
      <p:bldP spid="14" grpId="0" build="allAtOnce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3488EA-D9A9-4F0E-9D6D-370B9FC4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Gérer ses dépendances statiques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658FCF-EFCA-41E2-AFDA-FDB1FA3F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Descripteur minimaliste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br>
              <a:rPr lang="fr-FR" dirty="0"/>
            </a:br>
            <a:endParaRPr lang="fr-FR" dirty="0"/>
          </a:p>
          <a:p>
            <a:r>
              <a:rPr lang="fr-FR" dirty="0"/>
              <a:t> </a:t>
            </a:r>
            <a:r>
              <a:rPr lang="fr-FR" sz="2000" dirty="0" err="1">
                <a:solidFill>
                  <a:srgbClr val="6AB825"/>
                </a:solidFill>
                <a:latin typeface="Consolas"/>
              </a:rPr>
              <a:t>dependencies</a:t>
            </a:r>
            <a:r>
              <a:rPr lang="fr-FR" sz="2000" dirty="0">
                <a:solidFill>
                  <a:srgbClr val="6AB825"/>
                </a:solidFill>
                <a:latin typeface="Consolas"/>
              </a:rPr>
              <a:t> </a:t>
            </a:r>
            <a:r>
              <a:rPr lang="fr-FR" dirty="0"/>
              <a:t>: nécessaire à l'exécution (nom: version)</a:t>
            </a:r>
          </a:p>
          <a:p>
            <a:r>
              <a:rPr lang="fr-FR" dirty="0"/>
              <a:t> </a:t>
            </a:r>
            <a:r>
              <a:rPr lang="fr-FR" sz="2000" dirty="0" err="1">
                <a:solidFill>
                  <a:srgbClr val="6AB825"/>
                </a:solidFill>
                <a:latin typeface="Consolas"/>
              </a:rPr>
              <a:t>devDependencies</a:t>
            </a:r>
            <a:r>
              <a:rPr lang="fr-FR" sz="2000" dirty="0">
                <a:solidFill>
                  <a:srgbClr val="6AB825"/>
                </a:solidFill>
                <a:latin typeface="Consolas"/>
              </a:rPr>
              <a:t> </a:t>
            </a:r>
            <a:r>
              <a:rPr lang="fr-FR" dirty="0"/>
              <a:t>: pour le développement (test, </a:t>
            </a:r>
            <a:r>
              <a:rPr lang="fr-FR" dirty="0" err="1"/>
              <a:t>lint</a:t>
            </a:r>
            <a:r>
              <a:rPr lang="fr-FR" dirty="0"/>
              <a:t>…)</a:t>
            </a:r>
          </a:p>
          <a:p>
            <a:r>
              <a:rPr lang="fr-FR" dirty="0"/>
              <a:t>Récupération des dépendances : </a:t>
            </a:r>
            <a:r>
              <a:rPr lang="fr-FR" sz="2000" dirty="0" err="1">
                <a:solidFill>
                  <a:srgbClr val="6AB825"/>
                </a:solidFill>
                <a:latin typeface="Consolas"/>
              </a:rPr>
              <a:t>npm</a:t>
            </a:r>
            <a:r>
              <a:rPr lang="fr-FR" sz="2000" dirty="0">
                <a:solidFill>
                  <a:srgbClr val="6AB825"/>
                </a:solidFill>
                <a:latin typeface="Consolas"/>
              </a:rPr>
              <a:t> </a:t>
            </a:r>
            <a:r>
              <a:rPr lang="fr-FR" sz="2000" dirty="0" err="1">
                <a:solidFill>
                  <a:srgbClr val="6AB825"/>
                </a:solidFill>
                <a:latin typeface="Consolas"/>
              </a:rPr>
              <a:t>install</a:t>
            </a:r>
            <a:r>
              <a:rPr lang="fr-FR" sz="2000" dirty="0">
                <a:solidFill>
                  <a:srgbClr val="6AB825"/>
                </a:solidFill>
                <a:latin typeface="Consolas"/>
              </a:rPr>
              <a:t> </a:t>
            </a:r>
            <a:r>
              <a:rPr lang="fr-FR" dirty="0"/>
              <a:t>ou </a:t>
            </a:r>
            <a:r>
              <a:rPr lang="fr-FR" sz="2000" dirty="0" err="1">
                <a:solidFill>
                  <a:srgbClr val="6AB825"/>
                </a:solidFill>
                <a:latin typeface="Consolas"/>
              </a:rPr>
              <a:t>yarn</a:t>
            </a:r>
            <a:endParaRPr lang="fr-FR" sz="2000" dirty="0">
              <a:solidFill>
                <a:srgbClr val="6AB825"/>
              </a:solidFill>
              <a:latin typeface="Consolas"/>
            </a:endParaRPr>
          </a:p>
          <a:p>
            <a:r>
              <a:rPr lang="fr-FR" dirty="0"/>
              <a:t>Téléchargées dans le dossier </a:t>
            </a:r>
            <a:r>
              <a:rPr lang="fr-FR" sz="2000" dirty="0" err="1">
                <a:solidFill>
                  <a:srgbClr val="6AB825"/>
                </a:solidFill>
                <a:latin typeface="Consolas"/>
              </a:rPr>
              <a:t>node_modules</a:t>
            </a:r>
            <a:r>
              <a:rPr lang="fr-FR" sz="2000" dirty="0">
                <a:solidFill>
                  <a:srgbClr val="6AB825"/>
                </a:solidFill>
                <a:latin typeface="Consolas"/>
              </a:rPr>
              <a:t>/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909D3DA-3067-4B64-BE21-2FB41B7A0D31}"/>
              </a:ext>
            </a:extLst>
          </p:cNvPr>
          <p:cNvSpPr txBox="1"/>
          <p:nvPr/>
        </p:nvSpPr>
        <p:spPr>
          <a:xfrm>
            <a:off x="1187624" y="1700808"/>
            <a:ext cx="6768752" cy="2526434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"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name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": "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change-</a:t>
            </a:r>
            <a:r>
              <a:rPr lang="fr-FR" sz="1500" dirty="0" err="1">
                <a:solidFill>
                  <a:srgbClr val="ED9D13"/>
                </a:solidFill>
                <a:latin typeface="Consolas"/>
              </a:rPr>
              <a:t>mind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-about-</a:t>
            </a:r>
            <a:r>
              <a:rPr lang="fr-FR" sz="1500" dirty="0" err="1">
                <a:solidFill>
                  <a:srgbClr val="ED9D13"/>
                </a:solidFill>
                <a:latin typeface="Consolas"/>
              </a:rPr>
              <a:t>js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",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"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version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": "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2.0.0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",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"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description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": "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A </a:t>
            </a:r>
            <a:r>
              <a:rPr lang="fr-FR" sz="1500" dirty="0" err="1">
                <a:solidFill>
                  <a:srgbClr val="ED9D13"/>
                </a:solidFill>
                <a:latin typeface="Consolas"/>
              </a:rPr>
              <a:t>conference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 about modern JavaScript code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",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"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dependencies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":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"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esm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": "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^3.0.38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",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"</a:t>
            </a:r>
            <a:r>
              <a:rPr lang="fr-FR" sz="1500" dirty="0">
                <a:solidFill>
                  <a:srgbClr val="6AB825"/>
                </a:solidFill>
                <a:latin typeface="Consolas"/>
              </a:rPr>
              <a:t>html-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entities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": "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^1.2.1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",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  "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request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": "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^2.87.0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"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}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43924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99F570-EA1A-4D6D-BED7-42FA62031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outils pour </a:t>
            </a:r>
            <a:r>
              <a:rPr lang="fr-FR" dirty="0" err="1"/>
              <a:t>déveloper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4FABD4-5226-4D45-85C8-05EE9B3621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ESNext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11895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3488EA-D9A9-4F0E-9D6D-370B9FC4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Transpilation et packaging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658FCF-EFCA-41E2-AFDA-FDB1FA3F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C3C3C3"/>
              </a:buClr>
            </a:pPr>
            <a:r>
              <a:rPr lang="fr-FR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Portabilité</a:t>
            </a:r>
            <a:r>
              <a:rPr lang="fr-FR" dirty="0"/>
              <a:t> et efficacité du code</a:t>
            </a:r>
            <a:br>
              <a:rPr lang="fr-FR" dirty="0"/>
            </a:br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9AAB8865-DCDE-4A4E-8CA0-9D88A27023B2}"/>
              </a:ext>
            </a:extLst>
          </p:cNvPr>
          <p:cNvSpPr/>
          <p:nvPr/>
        </p:nvSpPr>
        <p:spPr>
          <a:xfrm>
            <a:off x="283133" y="1700923"/>
            <a:ext cx="4004144" cy="580812"/>
          </a:xfrm>
          <a:custGeom>
            <a:avLst/>
            <a:gdLst>
              <a:gd name="connsiteX0" fmla="*/ 0 w 4004144"/>
              <a:gd name="connsiteY0" fmla="*/ 0 h 580812"/>
              <a:gd name="connsiteX1" fmla="*/ 4004144 w 4004144"/>
              <a:gd name="connsiteY1" fmla="*/ 0 h 580812"/>
              <a:gd name="connsiteX2" fmla="*/ 4004144 w 4004144"/>
              <a:gd name="connsiteY2" fmla="*/ 580812 h 580812"/>
              <a:gd name="connsiteX3" fmla="*/ 0 w 4004144"/>
              <a:gd name="connsiteY3" fmla="*/ 580812 h 580812"/>
              <a:gd name="connsiteX4" fmla="*/ 0 w 4004144"/>
              <a:gd name="connsiteY4" fmla="*/ 0 h 58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580812">
                <a:moveTo>
                  <a:pt x="0" y="0"/>
                </a:moveTo>
                <a:lnTo>
                  <a:pt x="4004144" y="0"/>
                </a:lnTo>
                <a:lnTo>
                  <a:pt x="4004144" y="580812"/>
                </a:lnTo>
                <a:lnTo>
                  <a:pt x="0" y="580812"/>
                </a:lnTo>
                <a:lnTo>
                  <a:pt x="0" y="0"/>
                </a:lnTo>
                <a:close/>
              </a:path>
            </a:pathLst>
          </a:custGeom>
          <a:solidFill>
            <a:srgbClr val="F0DB4F"/>
          </a:solidFill>
          <a:ln>
            <a:solidFill>
              <a:srgbClr val="F0DB4F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97536" rIns="170688" bIns="97536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>
                <a:solidFill>
                  <a:schemeClr val="tx1"/>
                </a:solidFill>
              </a:rPr>
              <a:t>Transpiler</a:t>
            </a:r>
          </a:p>
        </p:txBody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E296ED7F-A882-4CAE-8F96-4A6627B1DED3}"/>
              </a:ext>
            </a:extLst>
          </p:cNvPr>
          <p:cNvSpPr/>
          <p:nvPr/>
        </p:nvSpPr>
        <p:spPr>
          <a:xfrm>
            <a:off x="283093" y="2431919"/>
            <a:ext cx="4004144" cy="3193182"/>
          </a:xfrm>
          <a:custGeom>
            <a:avLst/>
            <a:gdLst>
              <a:gd name="connsiteX0" fmla="*/ 0 w 4004144"/>
              <a:gd name="connsiteY0" fmla="*/ 0 h 3479287"/>
              <a:gd name="connsiteX1" fmla="*/ 4004144 w 4004144"/>
              <a:gd name="connsiteY1" fmla="*/ 0 h 3479287"/>
              <a:gd name="connsiteX2" fmla="*/ 4004144 w 4004144"/>
              <a:gd name="connsiteY2" fmla="*/ 3479287 h 3479287"/>
              <a:gd name="connsiteX3" fmla="*/ 0 w 4004144"/>
              <a:gd name="connsiteY3" fmla="*/ 3479287 h 3479287"/>
              <a:gd name="connsiteX4" fmla="*/ 0 w 4004144"/>
              <a:gd name="connsiteY4" fmla="*/ 0 h 347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3479287">
                <a:moveTo>
                  <a:pt x="0" y="0"/>
                </a:moveTo>
                <a:lnTo>
                  <a:pt x="4004144" y="0"/>
                </a:lnTo>
                <a:lnTo>
                  <a:pt x="4004144" y="3479287"/>
                </a:lnTo>
                <a:lnTo>
                  <a:pt x="0" y="34792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spAutoFit/>
          </a:bodyPr>
          <a:lstStyle/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Toutes les </a:t>
            </a:r>
            <a:r>
              <a:rPr lang="fr-FR" sz="2000" dirty="0" err="1"/>
              <a:t>platformes</a:t>
            </a:r>
            <a:r>
              <a:rPr lang="fr-FR" sz="2000" dirty="0"/>
              <a:t> n'implémente pas l'ensemble de la </a:t>
            </a:r>
            <a:r>
              <a:rPr lang="fr-FR" sz="2000" dirty="0" err="1"/>
              <a:t>spec</a:t>
            </a:r>
            <a:endParaRPr lang="fr-FR" sz="2000" dirty="0"/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ES6, ES7, </a:t>
            </a:r>
            <a:r>
              <a:rPr lang="fr-FR" sz="2000" dirty="0" err="1"/>
              <a:t>TypeScript</a:t>
            </a:r>
            <a:r>
              <a:rPr lang="fr-FR" sz="2000" dirty="0"/>
              <a:t> → </a:t>
            </a:r>
            <a:br>
              <a:rPr lang="fr-FR" sz="2000" dirty="0"/>
            </a:br>
            <a:r>
              <a:rPr lang="fr-FR" sz="2000" dirty="0"/>
              <a:t>ES5 avec des polyfills</a:t>
            </a: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kern="1200" dirty="0"/>
              <a:t>Utilisation de </a:t>
            </a:r>
            <a:r>
              <a:rPr lang="fr-FR" sz="2000" kern="1200" dirty="0" err="1"/>
              <a:t>sourcemaps</a:t>
            </a:r>
            <a:r>
              <a:rPr lang="fr-FR" sz="2000" kern="1200" dirty="0"/>
              <a:t> pour débugger</a:t>
            </a: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chemeClr val="tx1"/>
              </a:buClr>
              <a:buFontTx/>
              <a:buChar char="▪"/>
            </a:pPr>
            <a:r>
              <a:rPr lang="fr-FR" sz="20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Babel</a:t>
            </a:r>
            <a:r>
              <a:rPr lang="fr-FR" sz="2000" dirty="0"/>
              <a:t>, </a:t>
            </a:r>
            <a:r>
              <a:rPr lang="fr-FR" sz="2000" dirty="0" err="1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TypeScript</a:t>
            </a:r>
            <a:r>
              <a:rPr lang="fr-FR" sz="2000" dirty="0"/>
              <a:t>…</a:t>
            </a:r>
            <a:endParaRPr lang="fr-FR" sz="2000" kern="1200" dirty="0"/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7880E923-4B60-48C6-BC84-429907903940}"/>
              </a:ext>
            </a:extLst>
          </p:cNvPr>
          <p:cNvSpPr/>
          <p:nvPr/>
        </p:nvSpPr>
        <p:spPr>
          <a:xfrm>
            <a:off x="4847858" y="1700923"/>
            <a:ext cx="4004144" cy="580812"/>
          </a:xfrm>
          <a:custGeom>
            <a:avLst/>
            <a:gdLst>
              <a:gd name="connsiteX0" fmla="*/ 0 w 4004144"/>
              <a:gd name="connsiteY0" fmla="*/ 0 h 619830"/>
              <a:gd name="connsiteX1" fmla="*/ 4004144 w 4004144"/>
              <a:gd name="connsiteY1" fmla="*/ 0 h 619830"/>
              <a:gd name="connsiteX2" fmla="*/ 4004144 w 4004144"/>
              <a:gd name="connsiteY2" fmla="*/ 619830 h 619830"/>
              <a:gd name="connsiteX3" fmla="*/ 0 w 4004144"/>
              <a:gd name="connsiteY3" fmla="*/ 619830 h 619830"/>
              <a:gd name="connsiteX4" fmla="*/ 0 w 4004144"/>
              <a:gd name="connsiteY4" fmla="*/ 0 h 61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619830">
                <a:moveTo>
                  <a:pt x="0" y="0"/>
                </a:moveTo>
                <a:lnTo>
                  <a:pt x="4004144" y="0"/>
                </a:lnTo>
                <a:lnTo>
                  <a:pt x="4004144" y="619830"/>
                </a:lnTo>
                <a:lnTo>
                  <a:pt x="0" y="619830"/>
                </a:lnTo>
                <a:lnTo>
                  <a:pt x="0" y="0"/>
                </a:lnTo>
                <a:close/>
              </a:path>
            </a:pathLst>
          </a:custGeom>
          <a:solidFill>
            <a:srgbClr val="F0DB4F"/>
          </a:solidFill>
          <a:ln>
            <a:solidFill>
              <a:srgbClr val="F0DB4F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97536" rIns="170688" bIns="97536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>
                <a:solidFill>
                  <a:schemeClr val="tx1"/>
                </a:solidFill>
              </a:rPr>
              <a:t>Packager</a:t>
            </a:r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05E31698-B26F-4C9E-ABA1-35E7B3FBB57B}"/>
              </a:ext>
            </a:extLst>
          </p:cNvPr>
          <p:cNvSpPr/>
          <p:nvPr/>
        </p:nvSpPr>
        <p:spPr>
          <a:xfrm>
            <a:off x="4847858" y="2431919"/>
            <a:ext cx="4004144" cy="3347070"/>
          </a:xfrm>
          <a:custGeom>
            <a:avLst/>
            <a:gdLst>
              <a:gd name="connsiteX0" fmla="*/ 0 w 4004144"/>
              <a:gd name="connsiteY0" fmla="*/ 0 h 3479287"/>
              <a:gd name="connsiteX1" fmla="*/ 4004144 w 4004144"/>
              <a:gd name="connsiteY1" fmla="*/ 0 h 3479287"/>
              <a:gd name="connsiteX2" fmla="*/ 4004144 w 4004144"/>
              <a:gd name="connsiteY2" fmla="*/ 3479287 h 3479287"/>
              <a:gd name="connsiteX3" fmla="*/ 0 w 4004144"/>
              <a:gd name="connsiteY3" fmla="*/ 3479287 h 3479287"/>
              <a:gd name="connsiteX4" fmla="*/ 0 w 4004144"/>
              <a:gd name="connsiteY4" fmla="*/ 0 h 347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3479287">
                <a:moveTo>
                  <a:pt x="0" y="0"/>
                </a:moveTo>
                <a:lnTo>
                  <a:pt x="4004144" y="0"/>
                </a:lnTo>
                <a:lnTo>
                  <a:pt x="4004144" y="3479287"/>
                </a:lnTo>
                <a:lnTo>
                  <a:pt x="0" y="34792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spAutoFit/>
          </a:bodyPr>
          <a:lstStyle/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Rassembler les fichiers source et les dépendances en quelques bundles (Web)</a:t>
            </a:r>
            <a:endParaRPr lang="fr-FR" sz="1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nsolas" panose="020B0609020204030204" pitchFamily="49" charset="0"/>
              <a:ea typeface="+mn-ea"/>
              <a:cs typeface="+mn-cs"/>
            </a:endParaRP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Intégrer les ressources externes : images, </a:t>
            </a:r>
            <a:r>
              <a:rPr lang="fr-FR" sz="2000" dirty="0" err="1"/>
              <a:t>css</a:t>
            </a:r>
            <a:r>
              <a:rPr lang="fr-FR" sz="2000" dirty="0"/>
              <a:t> (Web)</a:t>
            </a: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Supprimer le code inutilisé</a:t>
            </a: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Offusquer le code</a:t>
            </a: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chemeClr val="tx1"/>
              </a:buClr>
              <a:buFontTx/>
              <a:buChar char="▪"/>
            </a:pPr>
            <a:r>
              <a:rPr lang="fr-FR" sz="2000" dirty="0" err="1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Webpack</a:t>
            </a:r>
            <a:r>
              <a:rPr lang="fr-FR" sz="2000" dirty="0"/>
              <a:t>, </a:t>
            </a:r>
            <a:r>
              <a:rPr lang="fr-FR" sz="2000" dirty="0" err="1">
                <a:solidFill>
                  <a:srgbClr val="0070C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Rollup</a:t>
            </a:r>
            <a:r>
              <a:rPr lang="fr-FR" sz="2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6433670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3488EA-D9A9-4F0E-9D6D-370B9FC4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Assistance au </a:t>
            </a:r>
            <a:r>
              <a:rPr lang="fr-FR" dirty="0" err="1"/>
              <a:t>dévelopement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658FCF-EFCA-41E2-AFDA-FDB1FA3F1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Qualité/simplicité du code et homogénéité du style</a:t>
            </a:r>
          </a:p>
        </p:txBody>
      </p:sp>
      <p:sp>
        <p:nvSpPr>
          <p:cNvPr id="4" name="Forme libre : forme 3">
            <a:extLst>
              <a:ext uri="{FF2B5EF4-FFF2-40B4-BE49-F238E27FC236}">
                <a16:creationId xmlns:a16="http://schemas.microsoft.com/office/drawing/2014/main" id="{289E665D-99AF-48F4-B9EA-DAC5A5C76305}"/>
              </a:ext>
            </a:extLst>
          </p:cNvPr>
          <p:cNvSpPr/>
          <p:nvPr/>
        </p:nvSpPr>
        <p:spPr>
          <a:xfrm>
            <a:off x="287586" y="1700808"/>
            <a:ext cx="4004144" cy="580812"/>
          </a:xfrm>
          <a:custGeom>
            <a:avLst/>
            <a:gdLst>
              <a:gd name="connsiteX0" fmla="*/ 0 w 4004144"/>
              <a:gd name="connsiteY0" fmla="*/ 0 h 580812"/>
              <a:gd name="connsiteX1" fmla="*/ 4004144 w 4004144"/>
              <a:gd name="connsiteY1" fmla="*/ 0 h 580812"/>
              <a:gd name="connsiteX2" fmla="*/ 4004144 w 4004144"/>
              <a:gd name="connsiteY2" fmla="*/ 580812 h 580812"/>
              <a:gd name="connsiteX3" fmla="*/ 0 w 4004144"/>
              <a:gd name="connsiteY3" fmla="*/ 580812 h 580812"/>
              <a:gd name="connsiteX4" fmla="*/ 0 w 4004144"/>
              <a:gd name="connsiteY4" fmla="*/ 0 h 580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580812">
                <a:moveTo>
                  <a:pt x="0" y="0"/>
                </a:moveTo>
                <a:lnTo>
                  <a:pt x="4004144" y="0"/>
                </a:lnTo>
                <a:lnTo>
                  <a:pt x="4004144" y="580812"/>
                </a:lnTo>
                <a:lnTo>
                  <a:pt x="0" y="580812"/>
                </a:lnTo>
                <a:lnTo>
                  <a:pt x="0" y="0"/>
                </a:lnTo>
                <a:close/>
              </a:path>
            </a:pathLst>
          </a:custGeom>
          <a:solidFill>
            <a:srgbClr val="F0DB4F"/>
          </a:solidFill>
          <a:ln>
            <a:solidFill>
              <a:srgbClr val="F0DB4F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97536" rIns="170688" bIns="97536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>
                <a:solidFill>
                  <a:schemeClr val="tx1"/>
                </a:solidFill>
              </a:rPr>
              <a:t>Linter</a:t>
            </a:r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3BC6806C-2B7E-46BF-8096-B4CB58BF1F67}"/>
              </a:ext>
            </a:extLst>
          </p:cNvPr>
          <p:cNvSpPr/>
          <p:nvPr/>
        </p:nvSpPr>
        <p:spPr>
          <a:xfrm>
            <a:off x="287546" y="2431804"/>
            <a:ext cx="4004144" cy="3808735"/>
          </a:xfrm>
          <a:custGeom>
            <a:avLst/>
            <a:gdLst>
              <a:gd name="connsiteX0" fmla="*/ 0 w 4004144"/>
              <a:gd name="connsiteY0" fmla="*/ 0 h 3479287"/>
              <a:gd name="connsiteX1" fmla="*/ 4004144 w 4004144"/>
              <a:gd name="connsiteY1" fmla="*/ 0 h 3479287"/>
              <a:gd name="connsiteX2" fmla="*/ 4004144 w 4004144"/>
              <a:gd name="connsiteY2" fmla="*/ 3479287 h 3479287"/>
              <a:gd name="connsiteX3" fmla="*/ 0 w 4004144"/>
              <a:gd name="connsiteY3" fmla="*/ 3479287 h 3479287"/>
              <a:gd name="connsiteX4" fmla="*/ 0 w 4004144"/>
              <a:gd name="connsiteY4" fmla="*/ 0 h 347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3479287">
                <a:moveTo>
                  <a:pt x="0" y="0"/>
                </a:moveTo>
                <a:lnTo>
                  <a:pt x="4004144" y="0"/>
                </a:lnTo>
                <a:lnTo>
                  <a:pt x="4004144" y="3479287"/>
                </a:lnTo>
                <a:lnTo>
                  <a:pt x="0" y="34792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spAutoFit/>
          </a:bodyPr>
          <a:lstStyle/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chemeClr val="tx1"/>
              </a:buClr>
              <a:buFontTx/>
              <a:buChar char="▪"/>
            </a:pPr>
            <a:r>
              <a:rPr lang="fr-FR" sz="20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Erreurs possibles</a:t>
            </a:r>
            <a:r>
              <a:rPr lang="fr-FR" sz="2000" kern="1200" dirty="0"/>
              <a:t> : variable inutilisée (typos), getter sans valeur de retour…</a:t>
            </a:r>
            <a:endParaRPr lang="fr-FR" sz="2000" kern="1200" dirty="0">
              <a:latin typeface="Consolas" panose="020B0609020204030204" pitchFamily="49" charset="0"/>
            </a:endParaRP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chemeClr val="tx1"/>
              </a:buClr>
              <a:buFontTx/>
              <a:buChar char="▪"/>
            </a:pPr>
            <a:r>
              <a:rPr lang="fr-FR" sz="2000" kern="12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Bonnes pratiques</a:t>
            </a:r>
            <a:r>
              <a:rPr lang="fr-FR" sz="2000" kern="1200" dirty="0"/>
              <a:t> : </a:t>
            </a:r>
            <a:r>
              <a:rPr lang="fr-FR" sz="2000" dirty="0"/>
              <a:t>égalité stricte, case sans break…</a:t>
            </a:r>
            <a:endParaRPr lang="fr-FR" sz="1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nsolas" panose="020B0609020204030204" pitchFamily="49" charset="0"/>
              <a:ea typeface="+mn-ea"/>
              <a:cs typeface="+mn-cs"/>
            </a:endParaRP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>
                <a:schemeClr val="tx1"/>
              </a:buClr>
              <a:buFontTx/>
              <a:buChar char="▪"/>
            </a:pPr>
            <a:r>
              <a:rPr lang="fr-FR" sz="2000" kern="1200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Style</a:t>
            </a:r>
            <a:r>
              <a:rPr lang="fr-FR" sz="2000" kern="1200" dirty="0"/>
              <a:t> : point-virgule, indentation…</a:t>
            </a: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Avertissements ou erreurs, extensible avec des règles perso</a:t>
            </a:r>
            <a:endParaRPr lang="fr-FR" sz="2000" kern="1200" dirty="0"/>
          </a:p>
        </p:txBody>
      </p:sp>
      <p:sp>
        <p:nvSpPr>
          <p:cNvPr id="6" name="Forme libre : forme 5">
            <a:extLst>
              <a:ext uri="{FF2B5EF4-FFF2-40B4-BE49-F238E27FC236}">
                <a16:creationId xmlns:a16="http://schemas.microsoft.com/office/drawing/2014/main" id="{71B36734-2BB7-46AF-AEE7-964B62FD26AE}"/>
              </a:ext>
            </a:extLst>
          </p:cNvPr>
          <p:cNvSpPr/>
          <p:nvPr/>
        </p:nvSpPr>
        <p:spPr>
          <a:xfrm>
            <a:off x="4852311" y="1700808"/>
            <a:ext cx="4004144" cy="580812"/>
          </a:xfrm>
          <a:custGeom>
            <a:avLst/>
            <a:gdLst>
              <a:gd name="connsiteX0" fmla="*/ 0 w 4004144"/>
              <a:gd name="connsiteY0" fmla="*/ 0 h 619830"/>
              <a:gd name="connsiteX1" fmla="*/ 4004144 w 4004144"/>
              <a:gd name="connsiteY1" fmla="*/ 0 h 619830"/>
              <a:gd name="connsiteX2" fmla="*/ 4004144 w 4004144"/>
              <a:gd name="connsiteY2" fmla="*/ 619830 h 619830"/>
              <a:gd name="connsiteX3" fmla="*/ 0 w 4004144"/>
              <a:gd name="connsiteY3" fmla="*/ 619830 h 619830"/>
              <a:gd name="connsiteX4" fmla="*/ 0 w 4004144"/>
              <a:gd name="connsiteY4" fmla="*/ 0 h 61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619830">
                <a:moveTo>
                  <a:pt x="0" y="0"/>
                </a:moveTo>
                <a:lnTo>
                  <a:pt x="4004144" y="0"/>
                </a:lnTo>
                <a:lnTo>
                  <a:pt x="4004144" y="619830"/>
                </a:lnTo>
                <a:lnTo>
                  <a:pt x="0" y="619830"/>
                </a:lnTo>
                <a:lnTo>
                  <a:pt x="0" y="0"/>
                </a:lnTo>
                <a:close/>
              </a:path>
            </a:pathLst>
          </a:custGeom>
          <a:solidFill>
            <a:srgbClr val="F0DB4F"/>
          </a:solidFill>
          <a:ln>
            <a:solidFill>
              <a:srgbClr val="F0DB4F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97536" rIns="170688" bIns="97536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400" kern="1200" dirty="0">
                <a:solidFill>
                  <a:schemeClr val="tx1"/>
                </a:solidFill>
              </a:rPr>
              <a:t>Formater</a:t>
            </a: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A9C90BAC-3D39-4405-96FF-E583BDC92024}"/>
              </a:ext>
            </a:extLst>
          </p:cNvPr>
          <p:cNvSpPr/>
          <p:nvPr/>
        </p:nvSpPr>
        <p:spPr>
          <a:xfrm>
            <a:off x="4852311" y="2431804"/>
            <a:ext cx="4004144" cy="2731517"/>
          </a:xfrm>
          <a:custGeom>
            <a:avLst/>
            <a:gdLst>
              <a:gd name="connsiteX0" fmla="*/ 0 w 4004144"/>
              <a:gd name="connsiteY0" fmla="*/ 0 h 3479287"/>
              <a:gd name="connsiteX1" fmla="*/ 4004144 w 4004144"/>
              <a:gd name="connsiteY1" fmla="*/ 0 h 3479287"/>
              <a:gd name="connsiteX2" fmla="*/ 4004144 w 4004144"/>
              <a:gd name="connsiteY2" fmla="*/ 3479287 h 3479287"/>
              <a:gd name="connsiteX3" fmla="*/ 0 w 4004144"/>
              <a:gd name="connsiteY3" fmla="*/ 3479287 h 3479287"/>
              <a:gd name="connsiteX4" fmla="*/ 0 w 4004144"/>
              <a:gd name="connsiteY4" fmla="*/ 0 h 3479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04144" h="3479287">
                <a:moveTo>
                  <a:pt x="0" y="0"/>
                </a:moveTo>
                <a:lnTo>
                  <a:pt x="4004144" y="0"/>
                </a:lnTo>
                <a:lnTo>
                  <a:pt x="4004144" y="3479287"/>
                </a:lnTo>
                <a:lnTo>
                  <a:pt x="0" y="347928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spAutoFit/>
          </a:bodyPr>
          <a:lstStyle/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Indentation, espacement, retour à la ligne</a:t>
            </a:r>
            <a:endParaRPr lang="fr-FR" sz="18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onsolas" panose="020B0609020204030204" pitchFamily="49" charset="0"/>
              <a:ea typeface="+mn-ea"/>
              <a:cs typeface="+mn-cs"/>
            </a:endParaRP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Conçu pour la collaboration : stopper les débats cosmétiques</a:t>
            </a:r>
          </a:p>
          <a:p>
            <a:pPr marL="342900" lvl="1" indent="-342900" algn="l" defTabSz="88900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FontTx/>
              <a:buChar char="▪"/>
            </a:pPr>
            <a:r>
              <a:rPr lang="fr-FR" sz="2000" dirty="0"/>
              <a:t>Guide style subjectif, à dessein (</a:t>
            </a:r>
            <a:r>
              <a:rPr lang="fr-FR" sz="2000" dirty="0" err="1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Prettier</a:t>
            </a:r>
            <a:r>
              <a:rPr lang="fr-FR" sz="2000" dirty="0"/>
              <a:t>, </a:t>
            </a:r>
            <a:r>
              <a:rPr lang="fr-FR" sz="2000" dirty="0">
                <a:solidFill>
                  <a:srgbClr val="0070C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Standard</a:t>
            </a:r>
            <a:r>
              <a:rPr lang="fr-FR" sz="2000" dirty="0"/>
              <a:t>)</a:t>
            </a:r>
            <a:endParaRPr lang="fr-FR" sz="2000" kern="1200" dirty="0"/>
          </a:p>
        </p:txBody>
      </p:sp>
    </p:spTree>
    <p:extLst>
      <p:ext uri="{BB962C8B-B14F-4D97-AF65-F5344CB8AC3E}">
        <p14:creationId xmlns:p14="http://schemas.microsoft.com/office/powerpoint/2010/main" val="28608706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99F570-EA1A-4D6D-BED7-42FA62031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 conclure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4FABD4-5226-4D45-85C8-05EE9B3621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ESNext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8578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4D2F02-87B2-4C84-A726-342982813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JS </a:t>
            </a:r>
            <a:r>
              <a:rPr lang="fr-FR" dirty="0" err="1"/>
              <a:t>everywhere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8749CD-C790-4514-B383-6BB609691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Un langage devenu </a:t>
            </a:r>
            <a:r>
              <a:rPr lang="fr-FR" dirty="0">
                <a:hlinkClick r:id="rId2"/>
              </a:rPr>
              <a:t>incontournable</a:t>
            </a:r>
            <a:r>
              <a:rPr lang="fr-FR" dirty="0"/>
              <a:t> :</a:t>
            </a:r>
          </a:p>
          <a:p>
            <a:pPr lvl="1"/>
            <a:r>
              <a:rPr lang="fr-FR" dirty="0"/>
              <a:t>Non pas car il est le plus expressif, rapide, solide…</a:t>
            </a:r>
            <a:br>
              <a:rPr lang="fr-FR" dirty="0"/>
            </a:br>
            <a:endParaRPr lang="fr-FR" dirty="0"/>
          </a:p>
          <a:p>
            <a:r>
              <a:rPr lang="fr-FR" dirty="0"/>
              <a:t>Il est porté par un écosystème vibrant </a:t>
            </a:r>
            <a:br>
              <a:rPr lang="fr-FR" dirty="0"/>
            </a:br>
            <a:endParaRPr lang="fr-FR" dirty="0"/>
          </a:p>
          <a:p>
            <a:r>
              <a:rPr lang="fr-FR" dirty="0"/>
              <a:t>Spécification, implémentation… </a:t>
            </a:r>
            <a:br>
              <a:rPr lang="fr-FR" dirty="0"/>
            </a:br>
            <a:r>
              <a:rPr lang="fr-FR" dirty="0"/>
              <a:t>tout es libre</a:t>
            </a:r>
            <a:br>
              <a:rPr lang="fr-FR" dirty="0"/>
            </a:br>
            <a:endParaRPr lang="fr-FR" dirty="0"/>
          </a:p>
          <a:p>
            <a:r>
              <a:rPr lang="fr-FR" dirty="0"/>
              <a:t>Il est présent sur tous les canaux : </a:t>
            </a:r>
          </a:p>
          <a:p>
            <a:pPr lvl="1"/>
            <a:r>
              <a:rPr lang="fr-FR" dirty="0"/>
              <a:t>Le langage natif du Web</a:t>
            </a:r>
          </a:p>
          <a:p>
            <a:pPr lvl="1"/>
            <a:r>
              <a:rPr lang="fr-FR" dirty="0"/>
              <a:t>Apps Mobiles : </a:t>
            </a:r>
            <a:r>
              <a:rPr lang="fr-FR" dirty="0" err="1">
                <a:hlinkClick r:id="rId3"/>
              </a:rPr>
              <a:t>React</a:t>
            </a:r>
            <a:r>
              <a:rPr lang="fr-FR" dirty="0">
                <a:hlinkClick r:id="rId3"/>
              </a:rPr>
              <a:t> Native</a:t>
            </a:r>
            <a:r>
              <a:rPr lang="fr-FR" dirty="0"/>
              <a:t>, </a:t>
            </a:r>
            <a:r>
              <a:rPr lang="fr-FR" dirty="0">
                <a:hlinkClick r:id="rId4"/>
              </a:rPr>
              <a:t>Cordova</a:t>
            </a:r>
            <a:endParaRPr lang="fr-FR" dirty="0"/>
          </a:p>
          <a:p>
            <a:pPr lvl="1"/>
            <a:r>
              <a:rPr lang="fr-FR" dirty="0"/>
              <a:t>Apps Desktop : </a:t>
            </a:r>
            <a:r>
              <a:rPr lang="fr-FR" dirty="0">
                <a:hlinkClick r:id="rId5"/>
              </a:rPr>
              <a:t>Electron</a:t>
            </a:r>
            <a:r>
              <a:rPr lang="fr-FR" dirty="0"/>
              <a:t>, </a:t>
            </a:r>
            <a:r>
              <a:rPr lang="fr-FR" dirty="0">
                <a:hlinkClick r:id="rId6"/>
              </a:rPr>
              <a:t>NW.js</a:t>
            </a:r>
            <a:endParaRPr lang="fr-FR" dirty="0"/>
          </a:p>
          <a:p>
            <a:pPr lvl="1"/>
            <a:r>
              <a:rPr lang="fr-FR" dirty="0"/>
              <a:t>Server : </a:t>
            </a:r>
            <a:r>
              <a:rPr lang="fr-FR" dirty="0">
                <a:hlinkClick r:id="rId7"/>
              </a:rPr>
              <a:t>Node.js</a:t>
            </a:r>
            <a:endParaRPr lang="fr-FR" dirty="0"/>
          </a:p>
          <a:p>
            <a:pPr lvl="1"/>
            <a:r>
              <a:rPr lang="fr-FR" dirty="0"/>
              <a:t>IoT : </a:t>
            </a:r>
            <a:r>
              <a:rPr lang="fr-FR" dirty="0">
                <a:hlinkClick r:id="rId8"/>
              </a:rPr>
              <a:t>Johny-5</a:t>
            </a:r>
            <a:r>
              <a:rPr lang="fr-FR" dirty="0"/>
              <a:t> tourne sur </a:t>
            </a:r>
            <a:r>
              <a:rPr lang="fr-FR" dirty="0">
                <a:hlinkClick r:id="rId9"/>
              </a:rPr>
              <a:t>Tessel</a:t>
            </a:r>
            <a:r>
              <a:rPr lang="fr-FR" dirty="0"/>
              <a:t>, Arduino, Raspberry…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193FBF9-C203-4BB4-AB0C-B84730C4B0E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2996952"/>
            <a:ext cx="1800200" cy="70463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4AE4A05-ABFD-4C2A-A6BE-588039098871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85" y="1025352"/>
            <a:ext cx="2956829" cy="525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934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…amusez vous bien avec JavaScript !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4000" dirty="0"/>
              <a:t>Merci pour votre attention et…</a:t>
            </a:r>
          </a:p>
        </p:txBody>
      </p:sp>
      <p:pic>
        <p:nvPicPr>
          <p:cNvPr id="2050" name="Picture 2" descr="C:\Utilisateurs\a127380\Pictures\presentations\Hard rock lives on (Dustin Gaffke)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289" y="284800"/>
            <a:ext cx="4032448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68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Crédits photos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Code disponible sur </a:t>
            </a:r>
            <a:r>
              <a:rPr lang="fr-FR" sz="2400" dirty="0" err="1"/>
              <a:t>github</a:t>
            </a:r>
            <a:r>
              <a:rPr lang="fr-FR" sz="2400" dirty="0"/>
              <a:t>:</a:t>
            </a:r>
          </a:p>
          <a:p>
            <a:pPr marL="857250" lvl="2" indent="0">
              <a:buNone/>
            </a:pPr>
            <a:r>
              <a:rPr lang="fr-FR" dirty="0">
                <a:hlinkClick r:id="rId2"/>
              </a:rPr>
              <a:t>http://github.com/feugy/change-mind-about-js</a:t>
            </a:r>
            <a:endParaRPr lang="fr-FR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Fond « </a:t>
            </a:r>
            <a:r>
              <a:rPr lang="fr-FR" sz="2400" dirty="0" err="1"/>
              <a:t>speaker’s</a:t>
            </a:r>
            <a:r>
              <a:rPr lang="fr-FR" sz="2400" dirty="0"/>
              <a:t> </a:t>
            </a:r>
            <a:r>
              <a:rPr lang="fr-FR" sz="2400" dirty="0" err="1"/>
              <a:t>grid</a:t>
            </a:r>
            <a:r>
              <a:rPr lang="fr-FR" sz="2400" dirty="0"/>
              <a:t> » par Thomas Wang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Slide 3 « code </a:t>
            </a:r>
            <a:r>
              <a:rPr lang="fr-FR" sz="2400" dirty="0" err="1"/>
              <a:t>review</a:t>
            </a:r>
            <a:r>
              <a:rPr lang="fr-FR" sz="2400" dirty="0"/>
              <a:t> » par Mickael </a:t>
            </a:r>
            <a:r>
              <a:rPr lang="fr-FR" sz="2400" dirty="0" err="1"/>
              <a:t>Zuskin</a:t>
            </a: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Slide 27  « Hard Rock </a:t>
            </a:r>
            <a:r>
              <a:rPr lang="fr-FR" sz="2400" dirty="0" err="1"/>
              <a:t>lives</a:t>
            </a:r>
            <a:r>
              <a:rPr lang="fr-FR" sz="2400" dirty="0"/>
              <a:t> on » par Dustin </a:t>
            </a:r>
            <a:r>
              <a:rPr lang="fr-FR" sz="2400" dirty="0" err="1"/>
              <a:t>Gaffke</a:t>
            </a:r>
            <a:r>
              <a:rPr lang="fr-FR" sz="2400" dirty="0"/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Les logos utilisés sont la propriété exclusive de leur propriétaire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66190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E77E58-9C99-4D2E-9562-D2AC02A00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C3C3C3"/>
              </a:buClr>
            </a:pPr>
            <a:r>
              <a:rPr lang="fr-FR" dirty="0">
                <a:solidFill>
                  <a:srgbClr val="FFC000"/>
                </a:solidFill>
              </a:rPr>
              <a:t>Interprété</a:t>
            </a:r>
            <a:r>
              <a:rPr lang="fr-FR" dirty="0"/>
              <a:t> - utilise une machine virtuelle</a:t>
            </a:r>
          </a:p>
          <a:p>
            <a:pPr>
              <a:buClr>
                <a:srgbClr val="C3C3C3"/>
              </a:buClr>
            </a:pPr>
            <a:r>
              <a:rPr lang="fr-FR" dirty="0">
                <a:solidFill>
                  <a:srgbClr val="FFC000"/>
                </a:solidFill>
              </a:rPr>
              <a:t>Faiblement</a:t>
            </a:r>
            <a:r>
              <a:rPr lang="fr-FR" dirty="0"/>
              <a:t> </a:t>
            </a:r>
            <a:r>
              <a:rPr lang="fr-FR" dirty="0">
                <a:solidFill>
                  <a:srgbClr val="FFC000"/>
                </a:solidFill>
              </a:rPr>
              <a:t>typé</a:t>
            </a:r>
            <a:r>
              <a:rPr lang="fr-FR" dirty="0"/>
              <a:t> - valeur sont typées, pas les variables</a:t>
            </a:r>
          </a:p>
          <a:p>
            <a:pPr>
              <a:buClr>
                <a:srgbClr val="C3C3C3"/>
              </a:buClr>
            </a:pPr>
            <a:r>
              <a:rPr lang="fr-FR" dirty="0">
                <a:solidFill>
                  <a:srgbClr val="FFC000"/>
                </a:solidFill>
              </a:rPr>
              <a:t>Dynamique</a:t>
            </a:r>
            <a:r>
              <a:rPr lang="fr-FR" dirty="0"/>
              <a:t> - tout est extensible à l'exécution</a:t>
            </a:r>
          </a:p>
          <a:p>
            <a:pPr>
              <a:buClr>
                <a:srgbClr val="C3C3C3"/>
              </a:buClr>
            </a:pPr>
            <a:r>
              <a:rPr lang="fr-FR" dirty="0">
                <a:solidFill>
                  <a:srgbClr val="FFC000"/>
                </a:solidFill>
              </a:rPr>
              <a:t>Multiparadigme</a:t>
            </a:r>
            <a:r>
              <a:rPr lang="fr-FR" dirty="0"/>
              <a:t> - impératif, fonctionnel, événementiel</a:t>
            </a:r>
          </a:p>
          <a:p>
            <a:pPr>
              <a:buClr>
                <a:srgbClr val="C3C3C3"/>
              </a:buClr>
            </a:pPr>
            <a:r>
              <a:rPr lang="fr-FR" dirty="0">
                <a:solidFill>
                  <a:srgbClr val="FFC000"/>
                </a:solidFill>
              </a:rPr>
              <a:t>Mono-thread</a:t>
            </a:r>
            <a:r>
              <a:rPr lang="fr-FR" dirty="0"/>
              <a:t> - pas de concurrence, pas d'interruption</a:t>
            </a:r>
          </a:p>
          <a:p>
            <a:pPr>
              <a:buClr>
                <a:srgbClr val="C3C3C3"/>
              </a:buClr>
            </a:pPr>
            <a:r>
              <a:rPr lang="fr-FR" dirty="0">
                <a:solidFill>
                  <a:srgbClr val="FFC000"/>
                </a:solidFill>
              </a:rPr>
              <a:t>Prototypé</a:t>
            </a:r>
            <a:r>
              <a:rPr lang="fr-FR" dirty="0"/>
              <a:t> - un objet (prototype) représente la classe</a:t>
            </a:r>
          </a:p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90D36F-6B71-4DA3-BBBB-570D73B55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JS, un langage de programmation :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8AA6074C-45D4-4044-AFE0-F2F9A59A1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3933057"/>
            <a:ext cx="1979837" cy="266429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530CA98-7276-47CB-8B71-113A857A3F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4077072"/>
            <a:ext cx="306705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797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4D2F02-87B2-4C84-A726-342982813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Rapide historique</a:t>
            </a:r>
          </a:p>
        </p:txBody>
      </p:sp>
      <p:sp>
        <p:nvSpPr>
          <p:cNvPr id="85" name="Cercle : creux 84">
            <a:extLst>
              <a:ext uri="{FF2B5EF4-FFF2-40B4-BE49-F238E27FC236}">
                <a16:creationId xmlns:a16="http://schemas.microsoft.com/office/drawing/2014/main" id="{13C2EDC7-1418-48DF-959A-A00F117A20D2}"/>
              </a:ext>
            </a:extLst>
          </p:cNvPr>
          <p:cNvSpPr/>
          <p:nvPr/>
        </p:nvSpPr>
        <p:spPr>
          <a:xfrm>
            <a:off x="401414" y="3214137"/>
            <a:ext cx="521184" cy="521184"/>
          </a:xfrm>
          <a:prstGeom prst="donut">
            <a:avLst>
              <a:gd name="adj" fmla="val 13647"/>
            </a:avLst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fr-FR" dirty="0">
                <a:solidFill>
                  <a:srgbClr val="C3C3C3"/>
                </a:solidFill>
              </a:rPr>
              <a:t>95</a:t>
            </a:r>
          </a:p>
        </p:txBody>
      </p:sp>
      <p:sp>
        <p:nvSpPr>
          <p:cNvPr id="86" name="Organigramme : Connecteur 85">
            <a:extLst>
              <a:ext uri="{FF2B5EF4-FFF2-40B4-BE49-F238E27FC236}">
                <a16:creationId xmlns:a16="http://schemas.microsoft.com/office/drawing/2014/main" id="{DE53BAD3-64CF-4404-9FDB-A9BB3FF06D05}"/>
              </a:ext>
            </a:extLst>
          </p:cNvPr>
          <p:cNvSpPr/>
          <p:nvPr/>
        </p:nvSpPr>
        <p:spPr>
          <a:xfrm>
            <a:off x="1013672" y="3279851"/>
            <a:ext cx="347456" cy="347456"/>
          </a:xfrm>
          <a:prstGeom prst="flowChartConnector">
            <a:avLst/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1200" dirty="0">
                <a:solidFill>
                  <a:schemeClr val="tx1"/>
                </a:solidFill>
              </a:rPr>
              <a:t>Mai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5F94B163-4994-46BE-8F6B-EF620A20F32C}"/>
              </a:ext>
            </a:extLst>
          </p:cNvPr>
          <p:cNvSpPr txBox="1"/>
          <p:nvPr/>
        </p:nvSpPr>
        <p:spPr>
          <a:xfrm rot="17502781">
            <a:off x="-560327" y="4647222"/>
            <a:ext cx="25385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err="1">
                <a:solidFill>
                  <a:srgbClr val="C3C3C3"/>
                </a:solidFill>
              </a:rPr>
              <a:t>LiveScript</a:t>
            </a:r>
            <a:r>
              <a:rPr lang="fr-FR" sz="1600" dirty="0">
                <a:solidFill>
                  <a:srgbClr val="C3C3C3"/>
                </a:solidFill>
              </a:rPr>
              <a:t> (Brendan Eich)</a:t>
            </a:r>
          </a:p>
        </p:txBody>
      </p:sp>
      <p:sp>
        <p:nvSpPr>
          <p:cNvPr id="88" name="Organigramme : Connecteur 87">
            <a:extLst>
              <a:ext uri="{FF2B5EF4-FFF2-40B4-BE49-F238E27FC236}">
                <a16:creationId xmlns:a16="http://schemas.microsoft.com/office/drawing/2014/main" id="{B506BCB3-66E2-4DD2-946B-E6FAD9960D04}"/>
              </a:ext>
            </a:extLst>
          </p:cNvPr>
          <p:cNvSpPr/>
          <p:nvPr/>
        </p:nvSpPr>
        <p:spPr>
          <a:xfrm>
            <a:off x="1452202" y="3279851"/>
            <a:ext cx="347456" cy="347456"/>
          </a:xfrm>
          <a:prstGeom prst="flowChartConnector">
            <a:avLst/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1200" dirty="0" err="1">
                <a:solidFill>
                  <a:schemeClr val="tx1"/>
                </a:solidFill>
              </a:rPr>
              <a:t>Dec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9" name="Cercle : creux 88">
            <a:extLst>
              <a:ext uri="{FF2B5EF4-FFF2-40B4-BE49-F238E27FC236}">
                <a16:creationId xmlns:a16="http://schemas.microsoft.com/office/drawing/2014/main" id="{14A91600-FA56-4C2F-95A9-038795A6D4BA}"/>
              </a:ext>
            </a:extLst>
          </p:cNvPr>
          <p:cNvSpPr/>
          <p:nvPr/>
        </p:nvSpPr>
        <p:spPr>
          <a:xfrm>
            <a:off x="1890732" y="3214137"/>
            <a:ext cx="521184" cy="521184"/>
          </a:xfrm>
          <a:prstGeom prst="donut">
            <a:avLst>
              <a:gd name="adj" fmla="val 13647"/>
            </a:avLst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fr-FR" dirty="0">
                <a:solidFill>
                  <a:srgbClr val="C3C3C3"/>
                </a:solidFill>
              </a:rPr>
              <a:t>97</a:t>
            </a:r>
          </a:p>
        </p:txBody>
      </p:sp>
      <p:sp>
        <p:nvSpPr>
          <p:cNvPr id="90" name="Cercle : creux 89">
            <a:extLst>
              <a:ext uri="{FF2B5EF4-FFF2-40B4-BE49-F238E27FC236}">
                <a16:creationId xmlns:a16="http://schemas.microsoft.com/office/drawing/2014/main" id="{DB474182-53B8-476D-A978-EAD2A749BAB8}"/>
              </a:ext>
            </a:extLst>
          </p:cNvPr>
          <p:cNvSpPr/>
          <p:nvPr/>
        </p:nvSpPr>
        <p:spPr>
          <a:xfrm>
            <a:off x="2502990" y="3214137"/>
            <a:ext cx="521184" cy="521184"/>
          </a:xfrm>
          <a:prstGeom prst="donut">
            <a:avLst>
              <a:gd name="adj" fmla="val 13647"/>
            </a:avLst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fr-FR" dirty="0">
                <a:solidFill>
                  <a:srgbClr val="C3C3C3"/>
                </a:solidFill>
              </a:rPr>
              <a:t>05</a:t>
            </a:r>
          </a:p>
        </p:txBody>
      </p:sp>
      <p:sp>
        <p:nvSpPr>
          <p:cNvPr id="91" name="Cercle : creux 90">
            <a:extLst>
              <a:ext uri="{FF2B5EF4-FFF2-40B4-BE49-F238E27FC236}">
                <a16:creationId xmlns:a16="http://schemas.microsoft.com/office/drawing/2014/main" id="{5CF651E6-4155-4BC0-8E11-52D91F61FEED}"/>
              </a:ext>
            </a:extLst>
          </p:cNvPr>
          <p:cNvSpPr/>
          <p:nvPr/>
        </p:nvSpPr>
        <p:spPr>
          <a:xfrm>
            <a:off x="3115248" y="3214137"/>
            <a:ext cx="521184" cy="521184"/>
          </a:xfrm>
          <a:prstGeom prst="donut">
            <a:avLst>
              <a:gd name="adj" fmla="val 13647"/>
            </a:avLst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fr-FR" dirty="0">
                <a:solidFill>
                  <a:srgbClr val="C3C3C3"/>
                </a:solidFill>
              </a:rPr>
              <a:t>08</a:t>
            </a:r>
          </a:p>
        </p:txBody>
      </p:sp>
      <p:sp>
        <p:nvSpPr>
          <p:cNvPr id="92" name="Cercle : creux 91">
            <a:extLst>
              <a:ext uri="{FF2B5EF4-FFF2-40B4-BE49-F238E27FC236}">
                <a16:creationId xmlns:a16="http://schemas.microsoft.com/office/drawing/2014/main" id="{BED82B0C-0E02-4B6D-8455-B4697754D956}"/>
              </a:ext>
            </a:extLst>
          </p:cNvPr>
          <p:cNvSpPr/>
          <p:nvPr/>
        </p:nvSpPr>
        <p:spPr>
          <a:xfrm>
            <a:off x="3727506" y="3214137"/>
            <a:ext cx="521184" cy="521184"/>
          </a:xfrm>
          <a:prstGeom prst="donut">
            <a:avLst>
              <a:gd name="adj" fmla="val 13647"/>
            </a:avLst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fr-FR" dirty="0">
                <a:solidFill>
                  <a:srgbClr val="C3C3C3"/>
                </a:solidFill>
              </a:rPr>
              <a:t>09</a:t>
            </a:r>
          </a:p>
        </p:txBody>
      </p:sp>
      <p:sp>
        <p:nvSpPr>
          <p:cNvPr id="93" name="Organigramme : Connecteur 92">
            <a:extLst>
              <a:ext uri="{FF2B5EF4-FFF2-40B4-BE49-F238E27FC236}">
                <a16:creationId xmlns:a16="http://schemas.microsoft.com/office/drawing/2014/main" id="{AC758021-A291-4267-A273-AD04BE3479E1}"/>
              </a:ext>
            </a:extLst>
          </p:cNvPr>
          <p:cNvSpPr/>
          <p:nvPr/>
        </p:nvSpPr>
        <p:spPr>
          <a:xfrm>
            <a:off x="4339764" y="3279851"/>
            <a:ext cx="347456" cy="347456"/>
          </a:xfrm>
          <a:prstGeom prst="flowChartConnector">
            <a:avLst/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1200" dirty="0">
                <a:solidFill>
                  <a:schemeClr val="tx1"/>
                </a:solidFill>
              </a:rPr>
              <a:t>Mai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4" name="Organigramme : Connecteur 93">
            <a:extLst>
              <a:ext uri="{FF2B5EF4-FFF2-40B4-BE49-F238E27FC236}">
                <a16:creationId xmlns:a16="http://schemas.microsoft.com/office/drawing/2014/main" id="{5B2370F5-885A-4FFE-8682-7CC7A9E70A38}"/>
              </a:ext>
            </a:extLst>
          </p:cNvPr>
          <p:cNvSpPr/>
          <p:nvPr/>
        </p:nvSpPr>
        <p:spPr>
          <a:xfrm>
            <a:off x="4778294" y="3279851"/>
            <a:ext cx="347456" cy="347456"/>
          </a:xfrm>
          <a:prstGeom prst="flowChartConnector">
            <a:avLst/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1200" dirty="0" err="1">
                <a:solidFill>
                  <a:schemeClr val="tx1"/>
                </a:solidFill>
              </a:rPr>
              <a:t>Dec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5" name="Cercle : creux 94">
            <a:extLst>
              <a:ext uri="{FF2B5EF4-FFF2-40B4-BE49-F238E27FC236}">
                <a16:creationId xmlns:a16="http://schemas.microsoft.com/office/drawing/2014/main" id="{7B56DF8D-4180-476D-A860-41F7166DC718}"/>
              </a:ext>
            </a:extLst>
          </p:cNvPr>
          <p:cNvSpPr/>
          <p:nvPr/>
        </p:nvSpPr>
        <p:spPr>
          <a:xfrm>
            <a:off x="5216824" y="3214137"/>
            <a:ext cx="521184" cy="521184"/>
          </a:xfrm>
          <a:prstGeom prst="donut">
            <a:avLst>
              <a:gd name="adj" fmla="val 13647"/>
            </a:avLst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fr-FR" dirty="0">
                <a:solidFill>
                  <a:srgbClr val="C3C3C3"/>
                </a:solidFill>
              </a:rPr>
              <a:t>10</a:t>
            </a:r>
          </a:p>
        </p:txBody>
      </p:sp>
      <p:sp>
        <p:nvSpPr>
          <p:cNvPr id="96" name="Cercle : creux 95">
            <a:extLst>
              <a:ext uri="{FF2B5EF4-FFF2-40B4-BE49-F238E27FC236}">
                <a16:creationId xmlns:a16="http://schemas.microsoft.com/office/drawing/2014/main" id="{A70D7468-C2B2-4F3E-9CCB-7CD07DED4CBE}"/>
              </a:ext>
            </a:extLst>
          </p:cNvPr>
          <p:cNvSpPr/>
          <p:nvPr/>
        </p:nvSpPr>
        <p:spPr>
          <a:xfrm>
            <a:off x="5829082" y="3214137"/>
            <a:ext cx="521184" cy="521184"/>
          </a:xfrm>
          <a:prstGeom prst="donut">
            <a:avLst>
              <a:gd name="adj" fmla="val 13647"/>
            </a:avLst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fr-FR" dirty="0">
                <a:solidFill>
                  <a:srgbClr val="C3C3C3"/>
                </a:solidFill>
              </a:rPr>
              <a:t>13</a:t>
            </a:r>
          </a:p>
        </p:txBody>
      </p:sp>
      <p:sp>
        <p:nvSpPr>
          <p:cNvPr id="97" name="Organigramme : Connecteur 96">
            <a:extLst>
              <a:ext uri="{FF2B5EF4-FFF2-40B4-BE49-F238E27FC236}">
                <a16:creationId xmlns:a16="http://schemas.microsoft.com/office/drawing/2014/main" id="{5893B35D-A6E1-4222-B384-B7CCBC1EEA3D}"/>
              </a:ext>
            </a:extLst>
          </p:cNvPr>
          <p:cNvSpPr/>
          <p:nvPr/>
        </p:nvSpPr>
        <p:spPr>
          <a:xfrm>
            <a:off x="6441340" y="3279851"/>
            <a:ext cx="347456" cy="347456"/>
          </a:xfrm>
          <a:prstGeom prst="flowChartConnector">
            <a:avLst/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1200" dirty="0">
                <a:solidFill>
                  <a:schemeClr val="tx1"/>
                </a:solidFill>
              </a:rPr>
              <a:t>Mar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8" name="Organigramme : Connecteur 97">
            <a:extLst>
              <a:ext uri="{FF2B5EF4-FFF2-40B4-BE49-F238E27FC236}">
                <a16:creationId xmlns:a16="http://schemas.microsoft.com/office/drawing/2014/main" id="{02901766-FD7F-4D91-8D17-CFAE809C74F3}"/>
              </a:ext>
            </a:extLst>
          </p:cNvPr>
          <p:cNvSpPr/>
          <p:nvPr/>
        </p:nvSpPr>
        <p:spPr>
          <a:xfrm>
            <a:off x="6879870" y="3279851"/>
            <a:ext cx="347456" cy="347456"/>
          </a:xfrm>
          <a:prstGeom prst="flowChartConnector">
            <a:avLst/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sz="1200" dirty="0">
                <a:solidFill>
                  <a:schemeClr val="tx1"/>
                </a:solidFill>
              </a:rPr>
              <a:t>Juil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9" name="Cercle : creux 98">
            <a:extLst>
              <a:ext uri="{FF2B5EF4-FFF2-40B4-BE49-F238E27FC236}">
                <a16:creationId xmlns:a16="http://schemas.microsoft.com/office/drawing/2014/main" id="{8B9CDB1D-4F76-488A-8D57-D0C4E32D3CDE}"/>
              </a:ext>
            </a:extLst>
          </p:cNvPr>
          <p:cNvSpPr/>
          <p:nvPr/>
        </p:nvSpPr>
        <p:spPr>
          <a:xfrm>
            <a:off x="7318400" y="3214137"/>
            <a:ext cx="521184" cy="521184"/>
          </a:xfrm>
          <a:prstGeom prst="donut">
            <a:avLst>
              <a:gd name="adj" fmla="val 13647"/>
            </a:avLst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fr-FR" dirty="0">
                <a:solidFill>
                  <a:srgbClr val="C3C3C3"/>
                </a:solidFill>
              </a:rPr>
              <a:t>15</a:t>
            </a:r>
          </a:p>
        </p:txBody>
      </p:sp>
      <p:sp>
        <p:nvSpPr>
          <p:cNvPr id="100" name="Cercle : creux 99">
            <a:extLst>
              <a:ext uri="{FF2B5EF4-FFF2-40B4-BE49-F238E27FC236}">
                <a16:creationId xmlns:a16="http://schemas.microsoft.com/office/drawing/2014/main" id="{CD081BB7-604A-4598-86C2-74A3DA0004A3}"/>
              </a:ext>
            </a:extLst>
          </p:cNvPr>
          <p:cNvSpPr/>
          <p:nvPr/>
        </p:nvSpPr>
        <p:spPr>
          <a:xfrm>
            <a:off x="7930658" y="3214137"/>
            <a:ext cx="521184" cy="521184"/>
          </a:xfrm>
          <a:prstGeom prst="donut">
            <a:avLst>
              <a:gd name="adj" fmla="val 13647"/>
            </a:avLst>
          </a:prstGeom>
          <a:solidFill>
            <a:srgbClr val="FFC000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fr-FR" dirty="0">
                <a:solidFill>
                  <a:srgbClr val="C3C3C3"/>
                </a:solidFill>
              </a:rPr>
              <a:t>17</a:t>
            </a:r>
          </a:p>
        </p:txBody>
      </p:sp>
      <p:sp>
        <p:nvSpPr>
          <p:cNvPr id="102" name="ZoneTexte 101">
            <a:extLst>
              <a:ext uri="{FF2B5EF4-FFF2-40B4-BE49-F238E27FC236}">
                <a16:creationId xmlns:a16="http://schemas.microsoft.com/office/drawing/2014/main" id="{08291CC1-3ACB-4F0C-B472-943F4E6720C3}"/>
              </a:ext>
            </a:extLst>
          </p:cNvPr>
          <p:cNvSpPr txBox="1"/>
          <p:nvPr/>
        </p:nvSpPr>
        <p:spPr>
          <a:xfrm rot="17502781">
            <a:off x="132001" y="4470995"/>
            <a:ext cx="22509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600" dirty="0" err="1">
                <a:solidFill>
                  <a:srgbClr val="C3C3C3"/>
                </a:solidFill>
              </a:rPr>
              <a:t>LiveScript</a:t>
            </a:r>
            <a:r>
              <a:rPr lang="fr-FR" sz="1600" dirty="0">
                <a:solidFill>
                  <a:srgbClr val="C3C3C3"/>
                </a:solidFill>
              </a:rPr>
              <a:t> &gt; JavaScript</a:t>
            </a:r>
            <a:br>
              <a:rPr lang="fr-FR" sz="1600" dirty="0">
                <a:solidFill>
                  <a:srgbClr val="C3C3C3"/>
                </a:solidFill>
              </a:rPr>
            </a:br>
            <a:r>
              <a:rPr lang="fr-FR" sz="1600" dirty="0">
                <a:solidFill>
                  <a:srgbClr val="C3C3C3"/>
                </a:solidFill>
              </a:rPr>
              <a:t>Server </a:t>
            </a:r>
            <a:r>
              <a:rPr lang="fr-FR" sz="1600" dirty="0" err="1">
                <a:solidFill>
                  <a:srgbClr val="C3C3C3"/>
                </a:solidFill>
              </a:rPr>
              <a:t>Side</a:t>
            </a:r>
            <a:endParaRPr lang="fr-FR" sz="1600" dirty="0">
              <a:solidFill>
                <a:srgbClr val="C3C3C3"/>
              </a:solidFill>
            </a:endParaRPr>
          </a:p>
        </p:txBody>
      </p:sp>
      <p:sp>
        <p:nvSpPr>
          <p:cNvPr id="103" name="ZoneTexte 102">
            <a:extLst>
              <a:ext uri="{FF2B5EF4-FFF2-40B4-BE49-F238E27FC236}">
                <a16:creationId xmlns:a16="http://schemas.microsoft.com/office/drawing/2014/main" id="{CC88C449-B160-4A2C-BC91-D3FE07869057}"/>
              </a:ext>
            </a:extLst>
          </p:cNvPr>
          <p:cNvSpPr txBox="1"/>
          <p:nvPr/>
        </p:nvSpPr>
        <p:spPr>
          <a:xfrm rot="17502781">
            <a:off x="1552751" y="1948055"/>
            <a:ext cx="20265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err="1">
                <a:solidFill>
                  <a:srgbClr val="C3C3C3"/>
                </a:solidFill>
              </a:rPr>
              <a:t>ECMAScript</a:t>
            </a:r>
            <a:r>
              <a:rPr lang="fr-FR" sz="1600" dirty="0">
                <a:solidFill>
                  <a:srgbClr val="C3C3C3"/>
                </a:solidFill>
              </a:rPr>
              <a:t> 1: JS, </a:t>
            </a:r>
            <a:br>
              <a:rPr lang="fr-FR" sz="1600" dirty="0">
                <a:solidFill>
                  <a:srgbClr val="C3C3C3"/>
                </a:solidFill>
              </a:rPr>
            </a:br>
            <a:r>
              <a:rPr lang="fr-FR" sz="1600" dirty="0" err="1">
                <a:solidFill>
                  <a:srgbClr val="C3C3C3"/>
                </a:solidFill>
              </a:rPr>
              <a:t>JScript</a:t>
            </a:r>
            <a:r>
              <a:rPr lang="fr-FR" sz="1600" dirty="0">
                <a:solidFill>
                  <a:srgbClr val="C3C3C3"/>
                </a:solidFill>
              </a:rPr>
              <a:t>, </a:t>
            </a:r>
            <a:r>
              <a:rPr lang="fr-FR" sz="1600" dirty="0" err="1">
                <a:solidFill>
                  <a:srgbClr val="C3C3C3"/>
                </a:solidFill>
              </a:rPr>
              <a:t>ActionScript</a:t>
            </a:r>
            <a:endParaRPr lang="fr-FR" sz="1600" dirty="0">
              <a:solidFill>
                <a:srgbClr val="C3C3C3"/>
              </a:solidFill>
            </a:endParaRPr>
          </a:p>
        </p:txBody>
      </p:sp>
      <p:sp>
        <p:nvSpPr>
          <p:cNvPr id="104" name="ZoneTexte 103">
            <a:extLst>
              <a:ext uri="{FF2B5EF4-FFF2-40B4-BE49-F238E27FC236}">
                <a16:creationId xmlns:a16="http://schemas.microsoft.com/office/drawing/2014/main" id="{534AF7FF-C85A-4401-AB07-FBDE51BBAE61}"/>
              </a:ext>
            </a:extLst>
          </p:cNvPr>
          <p:cNvSpPr txBox="1"/>
          <p:nvPr/>
        </p:nvSpPr>
        <p:spPr>
          <a:xfrm rot="17502781">
            <a:off x="2396317" y="2280667"/>
            <a:ext cx="1553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fr-FR" sz="1600" dirty="0">
                <a:solidFill>
                  <a:srgbClr val="C3C3C3"/>
                </a:solidFill>
              </a:rPr>
              <a:t>Ajax et les SPA</a:t>
            </a:r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C5B6A208-8001-4D3B-BB01-A3B3E759A94A}"/>
              </a:ext>
            </a:extLst>
          </p:cNvPr>
          <p:cNvSpPr txBox="1"/>
          <p:nvPr/>
        </p:nvSpPr>
        <p:spPr>
          <a:xfrm rot="17502781">
            <a:off x="2724244" y="1957251"/>
            <a:ext cx="23317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solidFill>
                  <a:srgbClr val="C3C3C3"/>
                </a:solidFill>
              </a:rPr>
              <a:t>V8 et Chrome (Google)</a:t>
            </a:r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557436AD-89D3-40F6-9DBC-C25FE74C6E05}"/>
              </a:ext>
            </a:extLst>
          </p:cNvPr>
          <p:cNvSpPr txBox="1"/>
          <p:nvPr/>
        </p:nvSpPr>
        <p:spPr>
          <a:xfrm rot="17502781">
            <a:off x="2937157" y="4461603"/>
            <a:ext cx="2173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fr-FR" sz="1600" dirty="0">
                <a:solidFill>
                  <a:srgbClr val="C3C3C3"/>
                </a:solidFill>
              </a:rPr>
              <a:t>Node.js (</a:t>
            </a:r>
            <a:r>
              <a:rPr lang="fr-FR" sz="1600" dirty="0" err="1">
                <a:solidFill>
                  <a:srgbClr val="C3C3C3"/>
                </a:solidFill>
              </a:rPr>
              <a:t>Ryhan</a:t>
            </a:r>
            <a:r>
              <a:rPr lang="fr-FR" sz="1600" dirty="0">
                <a:solidFill>
                  <a:srgbClr val="C3C3C3"/>
                </a:solidFill>
              </a:rPr>
              <a:t> </a:t>
            </a:r>
            <a:r>
              <a:rPr lang="fr-FR" sz="1600" dirty="0" err="1">
                <a:solidFill>
                  <a:srgbClr val="C3C3C3"/>
                </a:solidFill>
              </a:rPr>
              <a:t>Dhal</a:t>
            </a:r>
            <a:r>
              <a:rPr lang="fr-FR" sz="1600" dirty="0">
                <a:solidFill>
                  <a:srgbClr val="C3C3C3"/>
                </a:solidFill>
              </a:rPr>
              <a:t>)</a:t>
            </a:r>
          </a:p>
        </p:txBody>
      </p:sp>
      <p:sp>
        <p:nvSpPr>
          <p:cNvPr id="107" name="ZoneTexte 106">
            <a:extLst>
              <a:ext uri="{FF2B5EF4-FFF2-40B4-BE49-F238E27FC236}">
                <a16:creationId xmlns:a16="http://schemas.microsoft.com/office/drawing/2014/main" id="{5ED66555-8546-4640-9747-B8FED6317769}"/>
              </a:ext>
            </a:extLst>
          </p:cNvPr>
          <p:cNvSpPr txBox="1"/>
          <p:nvPr/>
        </p:nvSpPr>
        <p:spPr>
          <a:xfrm rot="17502781">
            <a:off x="3485795" y="4428378"/>
            <a:ext cx="21955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/>
            <a:r>
              <a:rPr lang="fr-FR" sz="1600" dirty="0">
                <a:solidFill>
                  <a:srgbClr val="C3C3C3"/>
                </a:solidFill>
              </a:rPr>
              <a:t>Abandon d'ES4</a:t>
            </a:r>
          </a:p>
          <a:p>
            <a:pPr lvl="0" algn="r"/>
            <a:r>
              <a:rPr lang="fr-FR" sz="1600" dirty="0">
                <a:solidFill>
                  <a:srgbClr val="C3C3C3"/>
                </a:solidFill>
              </a:rPr>
              <a:t>ES 3.1 renommé ES 5</a:t>
            </a:r>
            <a:endParaRPr lang="fr-FR" sz="1600" dirty="0"/>
          </a:p>
        </p:txBody>
      </p:sp>
      <p:sp>
        <p:nvSpPr>
          <p:cNvPr id="108" name="ZoneTexte 107">
            <a:extLst>
              <a:ext uri="{FF2B5EF4-FFF2-40B4-BE49-F238E27FC236}">
                <a16:creationId xmlns:a16="http://schemas.microsoft.com/office/drawing/2014/main" id="{5B2DA231-79D5-4632-9958-7EF13FB9FEEA}"/>
              </a:ext>
            </a:extLst>
          </p:cNvPr>
          <p:cNvSpPr txBox="1"/>
          <p:nvPr/>
        </p:nvSpPr>
        <p:spPr>
          <a:xfrm rot="17502781">
            <a:off x="4865824" y="2008738"/>
            <a:ext cx="22589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solidFill>
                  <a:srgbClr val="C3C3C3"/>
                </a:solidFill>
              </a:rPr>
              <a:t>NPM (Isaac </a:t>
            </a:r>
            <a:r>
              <a:rPr lang="fr-FR" sz="1600" dirty="0" err="1">
                <a:solidFill>
                  <a:srgbClr val="C3C3C3"/>
                </a:solidFill>
              </a:rPr>
              <a:t>Schlueter</a:t>
            </a:r>
            <a:r>
              <a:rPr lang="fr-FR" sz="1600" dirty="0">
                <a:solidFill>
                  <a:srgbClr val="C3C3C3"/>
                </a:solidFill>
              </a:rPr>
              <a:t>)</a:t>
            </a:r>
          </a:p>
        </p:txBody>
      </p:sp>
      <p:sp>
        <p:nvSpPr>
          <p:cNvPr id="109" name="ZoneTexte 108">
            <a:extLst>
              <a:ext uri="{FF2B5EF4-FFF2-40B4-BE49-F238E27FC236}">
                <a16:creationId xmlns:a16="http://schemas.microsoft.com/office/drawing/2014/main" id="{C920DF2D-0213-424D-8911-3C1FFA55CB23}"/>
              </a:ext>
            </a:extLst>
          </p:cNvPr>
          <p:cNvSpPr txBox="1"/>
          <p:nvPr/>
        </p:nvSpPr>
        <p:spPr>
          <a:xfrm rot="17502781">
            <a:off x="5433005" y="4243217"/>
            <a:ext cx="16526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solidFill>
                  <a:srgbClr val="C3C3C3"/>
                </a:solidFill>
              </a:rPr>
              <a:t>Asm.js (Mozilla)</a:t>
            </a:r>
          </a:p>
        </p:txBody>
      </p:sp>
      <p:sp>
        <p:nvSpPr>
          <p:cNvPr id="110" name="ZoneTexte 109">
            <a:extLst>
              <a:ext uri="{FF2B5EF4-FFF2-40B4-BE49-F238E27FC236}">
                <a16:creationId xmlns:a16="http://schemas.microsoft.com/office/drawing/2014/main" id="{93D363CB-D158-4A23-9952-57D78615C8D6}"/>
              </a:ext>
            </a:extLst>
          </p:cNvPr>
          <p:cNvSpPr txBox="1"/>
          <p:nvPr/>
        </p:nvSpPr>
        <p:spPr>
          <a:xfrm rot="17502781">
            <a:off x="5633903" y="4363581"/>
            <a:ext cx="1993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solidFill>
                  <a:srgbClr val="C3C3C3"/>
                </a:solidFill>
              </a:rPr>
              <a:t>Electron.js (</a:t>
            </a:r>
            <a:r>
              <a:rPr lang="fr-FR" sz="1600" dirty="0" err="1">
                <a:solidFill>
                  <a:srgbClr val="C3C3C3"/>
                </a:solidFill>
              </a:rPr>
              <a:t>Github</a:t>
            </a:r>
            <a:r>
              <a:rPr lang="fr-FR" sz="1600" dirty="0">
                <a:solidFill>
                  <a:srgbClr val="C3C3C3"/>
                </a:solidFill>
              </a:rPr>
              <a:t>)</a:t>
            </a:r>
          </a:p>
        </p:txBody>
      </p:sp>
      <p:sp>
        <p:nvSpPr>
          <p:cNvPr id="111" name="ZoneTexte 110">
            <a:extLst>
              <a:ext uri="{FF2B5EF4-FFF2-40B4-BE49-F238E27FC236}">
                <a16:creationId xmlns:a16="http://schemas.microsoft.com/office/drawing/2014/main" id="{211E5BE3-363D-4796-B880-82CD62552ECF}"/>
              </a:ext>
            </a:extLst>
          </p:cNvPr>
          <p:cNvSpPr txBox="1"/>
          <p:nvPr/>
        </p:nvSpPr>
        <p:spPr>
          <a:xfrm rot="17502781">
            <a:off x="6971915" y="1978106"/>
            <a:ext cx="20336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solidFill>
                  <a:srgbClr val="C3C3C3"/>
                </a:solidFill>
              </a:rPr>
              <a:t>ES 6</a:t>
            </a:r>
            <a:br>
              <a:rPr lang="fr-FR" sz="1600" dirty="0">
                <a:solidFill>
                  <a:srgbClr val="C3C3C3"/>
                </a:solidFill>
              </a:rPr>
            </a:br>
            <a:r>
              <a:rPr lang="fr-FR" sz="1600" dirty="0">
                <a:solidFill>
                  <a:srgbClr val="C3C3C3"/>
                </a:solidFill>
              </a:rPr>
              <a:t>langage généraliste</a:t>
            </a:r>
          </a:p>
        </p:txBody>
      </p:sp>
      <p:sp>
        <p:nvSpPr>
          <p:cNvPr id="112" name="ZoneTexte 111">
            <a:extLst>
              <a:ext uri="{FF2B5EF4-FFF2-40B4-BE49-F238E27FC236}">
                <a16:creationId xmlns:a16="http://schemas.microsoft.com/office/drawing/2014/main" id="{30915760-8E17-47B0-B237-96E806C46CC1}"/>
              </a:ext>
            </a:extLst>
          </p:cNvPr>
          <p:cNvSpPr txBox="1"/>
          <p:nvPr/>
        </p:nvSpPr>
        <p:spPr>
          <a:xfrm rot="17502781">
            <a:off x="7799169" y="2315497"/>
            <a:ext cx="15767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solidFill>
                  <a:srgbClr val="C3C3C3"/>
                </a:solidFill>
              </a:rPr>
              <a:t>Web </a:t>
            </a:r>
            <a:r>
              <a:rPr lang="fr-FR" sz="1600" dirty="0" err="1">
                <a:solidFill>
                  <a:srgbClr val="C3C3C3"/>
                </a:solidFill>
              </a:rPr>
              <a:t>Assembly</a:t>
            </a:r>
            <a:endParaRPr lang="fr-FR" sz="1600" dirty="0">
              <a:solidFill>
                <a:srgbClr val="C3C3C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9746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4" dur="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5" dur="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6" dur="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7" dur="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7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8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9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0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0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1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2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63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3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4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5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76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5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0" dur="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1" dur="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2" dur="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3" dur="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3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4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5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06" dur="25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6" dur="2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7" dur="2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8" dur="2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19" dur="2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5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2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3" dur="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4" dur="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5" dur="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36" dur="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6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7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8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49" dur="25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2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4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59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0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1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62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2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86" grpId="0" animBg="1"/>
      <p:bldP spid="87" grpId="0"/>
      <p:bldP spid="87" grpId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2" grpId="0"/>
      <p:bldP spid="102" grpId="1"/>
      <p:bldP spid="103" grpId="0"/>
      <p:bldP spid="103" grpId="1"/>
      <p:bldP spid="104" grpId="0"/>
      <p:bldP spid="104" grpId="1"/>
      <p:bldP spid="105" grpId="0"/>
      <p:bldP spid="105" grpId="1"/>
      <p:bldP spid="106" grpId="0"/>
      <p:bldP spid="106" grpId="1"/>
      <p:bldP spid="107" grpId="0"/>
      <p:bldP spid="107" grpId="1"/>
      <p:bldP spid="108" grpId="0"/>
      <p:bldP spid="108" grpId="1"/>
      <p:bldP spid="109" grpId="0"/>
      <p:bldP spid="109" grpId="1"/>
      <p:bldP spid="110" grpId="0"/>
      <p:bldP spid="110" grpId="1"/>
      <p:bldP spid="111" grpId="0"/>
      <p:bldP spid="111" grpId="1"/>
      <p:bldP spid="1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Notre fil rouge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Ordonnanceur de jobs en </a:t>
            </a:r>
            <a:r>
              <a:rPr lang="fr-FR" sz="2400" dirty="0" err="1"/>
              <a:t>NodeJS</a:t>
            </a: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Job d’exemple: crawler les citations sur Chuck Norris</a:t>
            </a:r>
          </a:p>
        </p:txBody>
      </p:sp>
      <p:grpSp>
        <p:nvGrpSpPr>
          <p:cNvPr id="7" name="Groupe 6"/>
          <p:cNvGrpSpPr/>
          <p:nvPr/>
        </p:nvGrpSpPr>
        <p:grpSpPr>
          <a:xfrm>
            <a:off x="611560" y="2420888"/>
            <a:ext cx="3096344" cy="2063912"/>
            <a:chOff x="2843808" y="3498503"/>
            <a:chExt cx="4680520" cy="2033337"/>
          </a:xfrm>
        </p:grpSpPr>
        <p:sp>
          <p:nvSpPr>
            <p:cNvPr id="4" name="Rectangle 3"/>
            <p:cNvSpPr/>
            <p:nvPr/>
          </p:nvSpPr>
          <p:spPr>
            <a:xfrm>
              <a:off x="2843808" y="3498503"/>
              <a:ext cx="4680520" cy="1274439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0DB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fr-FR" sz="1600" i="1" dirty="0" err="1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Task</a:t>
              </a:r>
              <a:r>
                <a:rPr lang="fr-FR" sz="1600" i="1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 &lt;&lt;abstract&gt;&gt;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2843808" y="3858505"/>
              <a:ext cx="4680520" cy="107007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0DB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FR" sz="1600" dirty="0" err="1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name</a:t>
              </a:r>
              <a:r>
                <a:rPr lang="fr-F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: String</a:t>
              </a:r>
            </a:p>
            <a:p>
              <a:r>
                <a:rPr lang="fr-FR" sz="1600" dirty="0" err="1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start</a:t>
              </a:r>
              <a:r>
                <a:rPr lang="fr-F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: </a:t>
              </a:r>
              <a:r>
                <a:rPr lang="fr-FR" sz="1600" dirty="0" err="1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Number</a:t>
              </a:r>
              <a:endParaRPr lang="fr-F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r>
                <a:rPr lang="fr-F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end: </a:t>
              </a:r>
              <a:r>
                <a:rPr lang="fr-FR" sz="1600" dirty="0" err="1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Number</a:t>
              </a:r>
              <a:endParaRPr lang="fr-F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r>
                <a:rPr lang="fr-FR" sz="1600" dirty="0" err="1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next</a:t>
              </a:r>
              <a:r>
                <a:rPr lang="fr-F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: </a:t>
              </a:r>
              <a:r>
                <a:rPr lang="fr-FR" sz="1600" dirty="0" err="1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Task</a:t>
              </a:r>
              <a:endParaRPr lang="fr-F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843808" y="4917329"/>
              <a:ext cx="4680520" cy="61451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0DB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F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run(param: Object)</a:t>
              </a:r>
            </a:p>
            <a:p>
              <a:r>
                <a:rPr lang="fr-FR" sz="1600" i="1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_</a:t>
              </a:r>
              <a:r>
                <a:rPr lang="fr-FR" sz="1600" i="1" dirty="0" err="1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execute</a:t>
              </a:r>
              <a:r>
                <a:rPr lang="fr-FR" sz="1600" i="1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rPr>
                <a:t>(param: Object)</a:t>
              </a:r>
              <a:endParaRPr lang="fr-FR" sz="1600" dirty="0">
                <a:solidFill>
                  <a:sysClr val="windowText" lastClr="000000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3" name="Groupe 42"/>
          <p:cNvGrpSpPr/>
          <p:nvPr/>
        </p:nvGrpSpPr>
        <p:grpSpPr>
          <a:xfrm>
            <a:off x="3735671" y="1752472"/>
            <a:ext cx="4508737" cy="1602290"/>
            <a:chOff x="3735672" y="2762926"/>
            <a:chExt cx="4508737" cy="1602290"/>
          </a:xfrm>
        </p:grpSpPr>
        <p:grpSp>
          <p:nvGrpSpPr>
            <p:cNvPr id="8" name="Groupe 7"/>
            <p:cNvGrpSpPr/>
            <p:nvPr/>
          </p:nvGrpSpPr>
          <p:grpSpPr>
            <a:xfrm>
              <a:off x="6201942" y="2762926"/>
              <a:ext cx="2042467" cy="1244480"/>
              <a:chOff x="2987825" y="2798930"/>
              <a:chExt cx="2042467" cy="1244480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2987825" y="2798930"/>
                <a:ext cx="2042467" cy="1044116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0DB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fr-FR" sz="1600" dirty="0" err="1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Parallel</a:t>
                </a:r>
                <a:endParaRPr lang="fr-F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2987825" y="3107306"/>
                <a:ext cx="2042467" cy="63688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0DB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fr-FR" sz="1600" dirty="0" err="1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tasks</a:t>
                </a:r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: [</a:t>
                </a:r>
                <a:r>
                  <a:rPr lang="fr-FR" sz="1600" dirty="0" err="1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Task</a:t>
                </a:r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]</a:t>
                </a:r>
              </a:p>
              <a:p>
                <a:r>
                  <a:rPr lang="fr-FR" sz="1600" dirty="0" err="1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field</a:t>
                </a:r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: String</a:t>
                </a: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2987825" y="3687970"/>
                <a:ext cx="2042467" cy="35544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0DB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_</a:t>
                </a:r>
                <a:r>
                  <a:rPr lang="fr-FR" sz="1600" dirty="0" err="1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execute</a:t>
                </a:r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()</a:t>
                </a:r>
              </a:p>
            </p:txBody>
          </p:sp>
        </p:grpSp>
        <p:cxnSp>
          <p:nvCxnSpPr>
            <p:cNvPr id="25" name="Connecteur droit avec flèche 24"/>
            <p:cNvCxnSpPr>
              <a:cxnSpLocks/>
            </p:cNvCxnSpPr>
            <p:nvPr/>
          </p:nvCxnSpPr>
          <p:spPr>
            <a:xfrm rot="10800000" flipV="1">
              <a:off x="3735672" y="3425651"/>
              <a:ext cx="2466272" cy="939565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F0DB4F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e 44"/>
          <p:cNvGrpSpPr/>
          <p:nvPr/>
        </p:nvGrpSpPr>
        <p:grpSpPr>
          <a:xfrm>
            <a:off x="3727090" y="3352308"/>
            <a:ext cx="4511971" cy="1810968"/>
            <a:chOff x="3732437" y="4532696"/>
            <a:chExt cx="4511971" cy="1810968"/>
          </a:xfrm>
        </p:grpSpPr>
        <p:grpSp>
          <p:nvGrpSpPr>
            <p:cNvPr id="16" name="Groupe 15"/>
            <p:cNvGrpSpPr/>
            <p:nvPr/>
          </p:nvGrpSpPr>
          <p:grpSpPr>
            <a:xfrm>
              <a:off x="6201941" y="5595324"/>
              <a:ext cx="2042467" cy="748340"/>
              <a:chOff x="2835424" y="4074772"/>
              <a:chExt cx="2042467" cy="74834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2835424" y="4074772"/>
                <a:ext cx="2042467" cy="635903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0DB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fr-FR" sz="1600" dirty="0" err="1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Sorter</a:t>
                </a:r>
                <a:endParaRPr lang="fr-F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835424" y="4384980"/>
                <a:ext cx="2042467" cy="65923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0DB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fr-FR" dirty="0">
                  <a:solidFill>
                    <a:sysClr val="windowText" lastClr="0000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2835424" y="4456988"/>
                <a:ext cx="2042467" cy="366124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0DB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_</a:t>
                </a:r>
                <a:r>
                  <a:rPr lang="fr-FR" sz="1600" dirty="0" err="1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execute</a:t>
                </a:r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()</a:t>
                </a:r>
              </a:p>
            </p:txBody>
          </p:sp>
        </p:grpSp>
        <p:cxnSp>
          <p:nvCxnSpPr>
            <p:cNvPr id="33" name="Connecteur droit avec flèche 24"/>
            <p:cNvCxnSpPr>
              <a:cxnSpLocks/>
              <a:stCxn id="18" idx="1"/>
            </p:cNvCxnSpPr>
            <p:nvPr/>
          </p:nvCxnSpPr>
          <p:spPr>
            <a:xfrm rot="10800000">
              <a:off x="3732437" y="4532696"/>
              <a:ext cx="2469505" cy="140579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F0DB4F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e 45"/>
          <p:cNvGrpSpPr/>
          <p:nvPr/>
        </p:nvGrpSpPr>
        <p:grpSpPr>
          <a:xfrm>
            <a:off x="3735671" y="3165535"/>
            <a:ext cx="4508737" cy="1072478"/>
            <a:chOff x="3735671" y="4478217"/>
            <a:chExt cx="4508737" cy="1072478"/>
          </a:xfrm>
        </p:grpSpPr>
        <p:grpSp>
          <p:nvGrpSpPr>
            <p:cNvPr id="20" name="Groupe 19"/>
            <p:cNvGrpSpPr/>
            <p:nvPr/>
          </p:nvGrpSpPr>
          <p:grpSpPr>
            <a:xfrm>
              <a:off x="6201941" y="4478217"/>
              <a:ext cx="2042467" cy="1072478"/>
              <a:chOff x="2683024" y="2805265"/>
              <a:chExt cx="2042467" cy="107247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2683024" y="2805265"/>
                <a:ext cx="2042467" cy="635903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0DB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Crawler</a:t>
                </a: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2683024" y="3165305"/>
                <a:ext cx="2042467" cy="356998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0DB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page:</a:t>
                </a:r>
                <a:r>
                  <a:rPr lang="fr-FR" dirty="0">
                    <a:solidFill>
                      <a:sysClr val="windowText" lastClr="0000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fr-FR" sz="1600" dirty="0" err="1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Number</a:t>
                </a:r>
                <a:endParaRPr lang="fr-FR" sz="1600" dirty="0">
                  <a:solidFill>
                    <a:sysClr val="windowText" lastClr="000000"/>
                  </a:solidFill>
                  <a:latin typeface="Consolas" panose="020B0609020204030204" pitchFamily="49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2683024" y="3522303"/>
                <a:ext cx="2042467" cy="35544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F0DB4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_</a:t>
                </a:r>
                <a:r>
                  <a:rPr lang="fr-FR" sz="1600" dirty="0" err="1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execute</a:t>
                </a:r>
                <a:r>
                  <a:rPr lang="fr-FR" sz="1600" dirty="0">
                    <a:solidFill>
                      <a:sysClr val="windowText" lastClr="000000"/>
                    </a:solidFill>
                    <a:latin typeface="Consolas" panose="020B0609020204030204" pitchFamily="49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()</a:t>
                </a:r>
              </a:p>
            </p:txBody>
          </p:sp>
        </p:grpSp>
        <p:cxnSp>
          <p:nvCxnSpPr>
            <p:cNvPr id="37" name="Connecteur droit avec flèche 24"/>
            <p:cNvCxnSpPr>
              <a:cxnSpLocks/>
              <a:stCxn id="22" idx="1"/>
            </p:cNvCxnSpPr>
            <p:nvPr/>
          </p:nvCxnSpPr>
          <p:spPr>
            <a:xfrm rot="10800000">
              <a:off x="3735671" y="4673142"/>
              <a:ext cx="2466270" cy="343615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F0DB4F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4842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86B8F1-9988-41D9-870D-D0DDD3A6F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Quelques éléments du langage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3EE08FD-EE55-4716-9D0F-879CA1BF6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ESNext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53486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24877C-4F61-4872-B0F1-B3E89AD5B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Portée des variables (block </a:t>
            </a:r>
            <a:r>
              <a:rPr lang="fr-FR" dirty="0" err="1"/>
              <a:t>scoping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F5190D-4808-4AD9-9A04-946FE070B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C3C3C3"/>
              </a:buClr>
            </a:pPr>
            <a:endParaRPr lang="fr-FR" dirty="0">
              <a:solidFill>
                <a:srgbClr val="6AB825"/>
              </a:solidFill>
              <a:latin typeface="Consolas"/>
            </a:endParaRPr>
          </a:p>
          <a:p>
            <a:pPr>
              <a:buClr>
                <a:srgbClr val="C3C3C3"/>
              </a:buClr>
            </a:pPr>
            <a:endParaRPr lang="fr-FR" dirty="0">
              <a:solidFill>
                <a:srgbClr val="6AB825"/>
              </a:solidFill>
              <a:latin typeface="Consolas"/>
            </a:endParaRPr>
          </a:p>
          <a:p>
            <a:pPr>
              <a:buClr>
                <a:srgbClr val="C3C3C3"/>
              </a:buClr>
            </a:pPr>
            <a:endParaRPr lang="fr-FR" dirty="0">
              <a:solidFill>
                <a:srgbClr val="6AB825"/>
              </a:solidFill>
              <a:latin typeface="Consolas"/>
            </a:endParaRPr>
          </a:p>
          <a:p>
            <a:pPr>
              <a:buClr>
                <a:srgbClr val="C3C3C3"/>
              </a:buClr>
            </a:pPr>
            <a:endParaRPr lang="fr-FR" dirty="0">
              <a:solidFill>
                <a:srgbClr val="6AB825"/>
              </a:solidFill>
              <a:latin typeface="Consolas"/>
            </a:endParaRPr>
          </a:p>
          <a:p>
            <a:pPr>
              <a:buClr>
                <a:srgbClr val="C3C3C3"/>
              </a:buClr>
            </a:pPr>
            <a:r>
              <a:rPr lang="fr-FR" sz="2000" dirty="0">
                <a:solidFill>
                  <a:srgbClr val="6AB825"/>
                </a:solidFill>
                <a:latin typeface="Consolas"/>
              </a:rPr>
              <a:t>let</a:t>
            </a:r>
            <a:r>
              <a:rPr lang="fr-FR" dirty="0"/>
              <a:t> restreint la portée d'une variable à son bloc</a:t>
            </a:r>
          </a:p>
          <a:p>
            <a:pPr>
              <a:buClr>
                <a:srgbClr val="C3C3C3"/>
              </a:buClr>
            </a:pPr>
            <a:r>
              <a:rPr lang="fr-FR" sz="20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dirty="0"/>
              <a:t> déclare une constante (pas de réassignation)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Utilisez des constantes autant que faire se peut</a:t>
            </a:r>
            <a:br>
              <a:rPr lang="fr-FR" dirty="0"/>
            </a:b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D51C465-C45E-463C-B4DA-AFE56B6F5E0B}"/>
              </a:ext>
            </a:extLst>
          </p:cNvPr>
          <p:cNvSpPr txBox="1"/>
          <p:nvPr/>
        </p:nvSpPr>
        <p:spPr>
          <a:xfrm>
            <a:off x="467544" y="1196752"/>
            <a:ext cx="3816424" cy="1695437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6AB825"/>
                </a:solidFill>
                <a:latin typeface="Consolas"/>
              </a:rPr>
              <a:t>function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greet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name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polite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 {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if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(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polite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 { 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  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var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greetings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'Hi 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 }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return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greetings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+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name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+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'!'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439E491-4C19-43DE-B6C1-4C5ED71154A4}"/>
              </a:ext>
            </a:extLst>
          </p:cNvPr>
          <p:cNvSpPr txBox="1"/>
          <p:nvPr/>
        </p:nvSpPr>
        <p:spPr>
          <a:xfrm>
            <a:off x="4427984" y="1196752"/>
            <a:ext cx="4176464" cy="46433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D0D0D0"/>
                </a:solidFill>
                <a:latin typeface="Consolas"/>
              </a:rPr>
              <a:t>greet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'Tom'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 </a:t>
            </a:r>
            <a:r>
              <a:rPr lang="fr-FR" sz="1600" dirty="0" err="1">
                <a:solidFill>
                  <a:srgbClr val="6AB825"/>
                </a:solidFill>
                <a:latin typeface="Consolas"/>
              </a:rPr>
              <a:t>true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</a:t>
            </a:r>
            <a:endParaRPr lang="fr-FR" sz="1600" dirty="0">
              <a:solidFill>
                <a:srgbClr val="ED9D13"/>
              </a:solidFill>
              <a:latin typeface="Consolas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3AF4DE2-75B1-464F-A85A-551AD7D39B85}"/>
              </a:ext>
            </a:extLst>
          </p:cNvPr>
          <p:cNvSpPr txBox="1"/>
          <p:nvPr/>
        </p:nvSpPr>
        <p:spPr>
          <a:xfrm>
            <a:off x="4427984" y="1812305"/>
            <a:ext cx="4176464" cy="46433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D0D0D0"/>
                </a:solidFill>
                <a:latin typeface="Consolas"/>
              </a:rPr>
              <a:t>greet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'Tom'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false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</a:t>
            </a:r>
            <a:endParaRPr lang="fr-FR" sz="1600" dirty="0">
              <a:solidFill>
                <a:srgbClr val="3677A9"/>
              </a:solidFill>
              <a:latin typeface="Consola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F2791F5-87F6-4390-B407-206B30A76924}"/>
              </a:ext>
            </a:extLst>
          </p:cNvPr>
          <p:cNvSpPr txBox="1"/>
          <p:nvPr/>
        </p:nvSpPr>
        <p:spPr>
          <a:xfrm>
            <a:off x="1010476" y="1802515"/>
            <a:ext cx="441620" cy="246221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square" lIns="0" tIns="0" rIns="0" bIns="0" rtlCol="0">
            <a:spAutoFit/>
          </a:bodyPr>
          <a:lstStyle/>
          <a:p>
            <a:r>
              <a:rPr lang="fr-FR" sz="1600" dirty="0">
                <a:solidFill>
                  <a:srgbClr val="C00000"/>
                </a:solidFill>
                <a:latin typeface="Consolas"/>
              </a:rPr>
              <a:t>let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6C1F466-E162-43C8-8B7B-ADB266C782D8}"/>
              </a:ext>
            </a:extLst>
          </p:cNvPr>
          <p:cNvSpPr txBox="1"/>
          <p:nvPr/>
        </p:nvSpPr>
        <p:spPr>
          <a:xfrm>
            <a:off x="884510" y="3870576"/>
            <a:ext cx="7359898" cy="710552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maxQuotes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600" dirty="0">
                <a:solidFill>
                  <a:srgbClr val="3677A9"/>
                </a:solidFill>
                <a:latin typeface="Consolas"/>
              </a:rPr>
              <a:t>99</a:t>
            </a:r>
          </a:p>
          <a:p>
            <a:r>
              <a:rPr lang="fr-FR" sz="1600" dirty="0" err="1">
                <a:solidFill>
                  <a:srgbClr val="D0D0D0"/>
                </a:solidFill>
                <a:latin typeface="Consolas"/>
              </a:rPr>
              <a:t>maxQuotes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600" dirty="0">
                <a:solidFill>
                  <a:srgbClr val="3677A9"/>
                </a:solidFill>
                <a:latin typeface="Consolas"/>
              </a:rPr>
              <a:t>100 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&gt;&gt; </a:t>
            </a:r>
            <a:r>
              <a:rPr lang="en-US" sz="1600" dirty="0" err="1">
                <a:solidFill>
                  <a:srgbClr val="D0D0D0"/>
                </a:solidFill>
                <a:latin typeface="Consolas"/>
              </a:rPr>
              <a:t>TypeError</a:t>
            </a:r>
            <a:r>
              <a:rPr lang="en-US" sz="1600" dirty="0">
                <a:solidFill>
                  <a:srgbClr val="D0D0D0"/>
                </a:solidFill>
                <a:latin typeface="Consolas"/>
              </a:rPr>
              <a:t>: Assignment to constant variable.</a:t>
            </a:r>
            <a:endParaRPr lang="fr-FR" sz="1600" dirty="0">
              <a:solidFill>
                <a:srgbClr val="D0D0D0"/>
              </a:solidFill>
              <a:latin typeface="Consolas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E4AE9CA-EABF-44C3-8724-4029AEE8AFCE}"/>
              </a:ext>
            </a:extLst>
          </p:cNvPr>
          <p:cNvSpPr txBox="1"/>
          <p:nvPr/>
        </p:nvSpPr>
        <p:spPr>
          <a:xfrm>
            <a:off x="884510" y="5229200"/>
            <a:ext cx="7359898" cy="1202994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6AB825"/>
                </a:solidFill>
                <a:latin typeface="Consolas"/>
              </a:rPr>
              <a:t>function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greet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name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polite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600" dirty="0">
                <a:solidFill>
                  <a:srgbClr val="3677A9"/>
                </a:solidFill>
                <a:latin typeface="Consolas"/>
              </a:rPr>
              <a:t>false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 {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6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greetings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polite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?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'Hi 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: 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''</a:t>
            </a: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return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greetings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+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name</a:t>
            </a:r>
            <a:endParaRPr lang="fr-FR" sz="1600" dirty="0">
              <a:solidFill>
                <a:srgbClr val="D0D0D0"/>
              </a:solidFill>
              <a:latin typeface="Consolas"/>
            </a:endParaRPr>
          </a:p>
          <a:p>
            <a:r>
              <a:rPr lang="fr-FR" sz="1600" dirty="0">
                <a:solidFill>
                  <a:srgbClr val="D0D0D0"/>
                </a:solidFill>
                <a:latin typeface="Consolas"/>
              </a:rPr>
              <a:t>}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87F9161-31B2-4681-835B-B744B0A8D76F}"/>
              </a:ext>
            </a:extLst>
          </p:cNvPr>
          <p:cNvSpPr txBox="1"/>
          <p:nvPr/>
        </p:nvSpPr>
        <p:spPr>
          <a:xfrm>
            <a:off x="7020272" y="1196752"/>
            <a:ext cx="1296144" cy="383745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>
                <a:solidFill>
                  <a:srgbClr val="ED9D13"/>
                </a:solidFill>
                <a:latin typeface="Consolas"/>
              </a:rPr>
              <a:t>'Hi Tom!'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16C9394-B47D-4206-848F-7EC2A25ECF85}"/>
              </a:ext>
            </a:extLst>
          </p:cNvPr>
          <p:cNvSpPr txBox="1"/>
          <p:nvPr/>
        </p:nvSpPr>
        <p:spPr>
          <a:xfrm>
            <a:off x="7096176" y="1810609"/>
            <a:ext cx="1292248" cy="383745"/>
          </a:xfrm>
          <a:prstGeom prst="rect">
            <a:avLst/>
          </a:prstGeom>
          <a:solidFill>
            <a:srgbClr val="000000"/>
          </a:solidFill>
          <a:effectLst/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>
                <a:solidFill>
                  <a:srgbClr val="3677A9"/>
                </a:solidFill>
                <a:latin typeface="Consolas"/>
              </a:rPr>
              <a:t>NaN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180CFDD-0E53-410E-B72F-EED19B350EC0}"/>
              </a:ext>
            </a:extLst>
          </p:cNvPr>
          <p:cNvSpPr txBox="1"/>
          <p:nvPr/>
        </p:nvSpPr>
        <p:spPr>
          <a:xfrm>
            <a:off x="6660232" y="1194309"/>
            <a:ext cx="1872208" cy="464331"/>
          </a:xfrm>
          <a:prstGeom prst="rect">
            <a:avLst/>
          </a:prstGeom>
          <a:solidFill>
            <a:srgbClr val="000000"/>
          </a:solidFill>
          <a:effectLst/>
        </p:spPr>
        <p:txBody>
          <a:bodyPr wrap="square" lIns="144000" tIns="108000" rIns="144000" bIns="108000" rtlCol="0" anchor="ctr">
            <a:spAutoFit/>
          </a:bodyPr>
          <a:lstStyle/>
          <a:p>
            <a:r>
              <a:rPr lang="fr-FR" sz="1600" dirty="0" err="1">
                <a:solidFill>
                  <a:srgbClr val="C00000"/>
                </a:solidFill>
                <a:latin typeface="Consolas"/>
              </a:rPr>
              <a:t>ReferenceError</a:t>
            </a:r>
            <a:endParaRPr lang="fr-FR" sz="1600" dirty="0">
              <a:solidFill>
                <a:srgbClr val="C00000"/>
              </a:solidFill>
              <a:latin typeface="Consolas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375751C-731D-437B-9001-C21A2F048773}"/>
              </a:ext>
            </a:extLst>
          </p:cNvPr>
          <p:cNvSpPr txBox="1"/>
          <p:nvPr/>
        </p:nvSpPr>
        <p:spPr>
          <a:xfrm>
            <a:off x="6660232" y="1816849"/>
            <a:ext cx="1872208" cy="464331"/>
          </a:xfrm>
          <a:prstGeom prst="rect">
            <a:avLst/>
          </a:prstGeom>
          <a:solidFill>
            <a:srgbClr val="000000"/>
          </a:solidFill>
          <a:effectLst/>
        </p:spPr>
        <p:txBody>
          <a:bodyPr wrap="square" lIns="144000" tIns="108000" rIns="144000" bIns="108000" rtlCol="0" anchor="ctr">
            <a:spAutoFit/>
          </a:bodyPr>
          <a:lstStyle/>
          <a:p>
            <a:r>
              <a:rPr lang="fr-FR" sz="1600" dirty="0" err="1">
                <a:solidFill>
                  <a:srgbClr val="C00000"/>
                </a:solidFill>
                <a:latin typeface="Consolas"/>
              </a:rPr>
              <a:t>ReferenceError</a:t>
            </a:r>
            <a:endParaRPr lang="fr-FR" sz="1600" dirty="0">
              <a:solidFill>
                <a:srgbClr val="C00000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490493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6" grpId="1" animBg="1"/>
      <p:bldP spid="7" grpId="1" animBg="1"/>
      <p:bldP spid="8" grpId="0" animBg="1"/>
      <p:bldP spid="10" grpId="0" animBg="1"/>
      <p:bldP spid="11" grpId="0" animBg="1"/>
      <p:bldP spid="12" grpId="1" animBg="1"/>
      <p:bldP spid="13" grpId="1" animBg="1"/>
      <p:bldP spid="14" grpId="1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096F2D-536C-4EF0-9D60-2D56F93E3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3B0A54-CEB6-4745-8E0B-28D26830F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Déclaration de la classe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2000" dirty="0"/>
              <a:t>Tout est public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Un seul constructeur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sz="2000" dirty="0"/>
              <a:t>Initialise les attributs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Méthodes d’instance</a:t>
            </a:r>
          </a:p>
          <a:p>
            <a:pPr>
              <a:buFont typeface="Wingdings" panose="05000000000000000000" pitchFamily="2" charset="2"/>
              <a:buChar char="§"/>
            </a:pP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Des getter/setters</a:t>
            </a:r>
          </a:p>
          <a:p>
            <a:pPr marL="457200" lvl="1" indent="0">
              <a:buNone/>
            </a:pPr>
            <a:br>
              <a:rPr lang="fr-FR" sz="2000" i="1" dirty="0">
                <a:solidFill>
                  <a:srgbClr val="999999"/>
                </a:solidFill>
                <a:latin typeface="Consolas"/>
              </a:rPr>
            </a:br>
            <a:endParaRPr lang="fr-FR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fr-FR" sz="2400" dirty="0"/>
              <a:t>Méthodes de classe</a:t>
            </a:r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819172B-E6A7-44E7-B9AB-D28A767F6953}"/>
              </a:ext>
            </a:extLst>
          </p:cNvPr>
          <p:cNvSpPr txBox="1"/>
          <p:nvPr/>
        </p:nvSpPr>
        <p:spPr>
          <a:xfrm>
            <a:off x="4427984" y="1196752"/>
            <a:ext cx="4536504" cy="5527255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>
                <a:solidFill>
                  <a:srgbClr val="6AB825"/>
                </a:solidFill>
                <a:latin typeface="Consolas" panose="020B0609020204030204" pitchFamily="49" charset="0"/>
              </a:rPr>
              <a:t>class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</a:t>
            </a:r>
            <a:r>
              <a:rPr lang="fr-FR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Task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fr-FR" sz="1500" dirty="0" err="1">
                <a:solidFill>
                  <a:srgbClr val="6AB825"/>
                </a:solidFill>
                <a:latin typeface="Consolas" panose="020B0609020204030204" pitchFamily="49" charset="0"/>
              </a:rPr>
              <a:t>constructor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(</a:t>
            </a:r>
            <a:r>
              <a:rPr lang="fr-FR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name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, </a:t>
            </a:r>
            <a:r>
              <a:rPr lang="fr-FR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next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</a:t>
            </a:r>
            <a:r>
              <a:rPr lang="fr-FR" sz="1500" dirty="0">
                <a:solidFill>
                  <a:srgbClr val="999999"/>
                </a:solidFill>
                <a:latin typeface="Consolas" panose="020B0609020204030204" pitchFamily="49" charset="0"/>
              </a:rPr>
              <a:t>= </a:t>
            </a:r>
            <a:r>
              <a:rPr lang="fr-FR" sz="1500" dirty="0" err="1">
                <a:solidFill>
                  <a:srgbClr val="999999"/>
                </a:solidFill>
                <a:latin typeface="Consolas" panose="020B0609020204030204" pitchFamily="49" charset="0"/>
              </a:rPr>
              <a:t>null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) {</a:t>
            </a:r>
            <a:endParaRPr lang="en-US" sz="1500" dirty="0">
              <a:latin typeface="Consolas" panose="020B0609020204030204" pitchFamily="49" charset="0"/>
            </a:endParaRP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fr-FR" sz="1500" i="1" dirty="0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// cf. slide suivant</a:t>
            </a:r>
          </a:p>
          <a:p>
            <a:r>
              <a:rPr lang="fr-FR" sz="1500" dirty="0">
                <a:solidFill>
                  <a:schemeClr val="bg1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FR" sz="1500" dirty="0">
              <a:solidFill>
                <a:srgbClr val="D0D0D0"/>
              </a:solidFill>
              <a:latin typeface="Consolas" panose="020B0609020204030204" pitchFamily="49" charset="0"/>
            </a:endParaRPr>
          </a:p>
          <a:p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</a:t>
            </a:r>
            <a:r>
              <a:rPr lang="fr-FR" sz="1500" dirty="0" err="1">
                <a:solidFill>
                  <a:schemeClr val="bg1"/>
                </a:solidFill>
                <a:latin typeface="Consolas" panose="020B0609020204030204" pitchFamily="49" charset="0"/>
              </a:rPr>
              <a:t>toString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  </a:t>
            </a:r>
            <a:r>
              <a:rPr lang="fr-FR" sz="1500" dirty="0">
                <a:solidFill>
                  <a:srgbClr val="6AB825"/>
                </a:solidFill>
                <a:latin typeface="Consolas" panose="020B0609020204030204" pitchFamily="49" charset="0"/>
              </a:rPr>
              <a:t>return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this.constructor.name + </a:t>
            </a:r>
            <a:r>
              <a:rPr lang="fr-FR" sz="1500" dirty="0">
                <a:solidFill>
                  <a:srgbClr val="ED9D13"/>
                </a:solidFill>
                <a:latin typeface="Consolas"/>
              </a:rPr>
              <a:t>' '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   + this.name</a:t>
            </a:r>
          </a:p>
          <a:p>
            <a:r>
              <a:rPr lang="fr-FR" sz="1500" i="1" dirty="0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  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}</a:t>
            </a:r>
          </a:p>
          <a:p>
            <a:endParaRPr lang="fr-FR" sz="1500" dirty="0">
              <a:solidFill>
                <a:srgbClr val="D0D0D0"/>
              </a:solidFill>
              <a:latin typeface="Consolas" panose="020B0609020204030204" pitchFamily="49" charset="0"/>
            </a:endParaRPr>
          </a:p>
          <a:p>
            <a:r>
              <a:rPr lang="fr-FR" sz="1500" b="1" dirty="0">
                <a:solidFill>
                  <a:srgbClr val="6AB825"/>
                </a:solidFill>
                <a:latin typeface="Consolas" panose="020B0609020204030204" pitchFamily="49" charset="0"/>
              </a:rPr>
              <a:t>  </a:t>
            </a:r>
            <a:r>
              <a:rPr lang="fr-FR" sz="1500" dirty="0" err="1">
                <a:solidFill>
                  <a:srgbClr val="6AB825"/>
                </a:solidFill>
                <a:latin typeface="Consolas" panose="020B0609020204030204" pitchFamily="49" charset="0"/>
              </a:rPr>
              <a:t>get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</a:t>
            </a:r>
            <a:r>
              <a:rPr lang="fr-FR" sz="1500" dirty="0">
                <a:solidFill>
                  <a:schemeClr val="bg1"/>
                </a:solidFill>
                <a:latin typeface="Consolas" panose="020B0609020204030204" pitchFamily="49" charset="0"/>
              </a:rPr>
              <a:t>duration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() {</a:t>
            </a:r>
            <a:b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</a:b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  </a:t>
            </a:r>
            <a:r>
              <a:rPr lang="fr-FR" sz="1500" dirty="0">
                <a:solidFill>
                  <a:srgbClr val="6AB825"/>
                </a:solidFill>
                <a:latin typeface="Consolas" panose="020B0609020204030204" pitchFamily="49" charset="0"/>
              </a:rPr>
              <a:t>return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</a:t>
            </a:r>
            <a:r>
              <a:rPr lang="fr-FR" sz="1500" dirty="0" err="1">
                <a:solidFill>
                  <a:srgbClr val="6AB825"/>
                </a:solidFill>
                <a:latin typeface="Consolas" panose="020B0609020204030204" pitchFamily="49" charset="0"/>
              </a:rPr>
              <a:t>this</a:t>
            </a:r>
            <a:r>
              <a:rPr lang="fr-FR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.start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    ? (</a:t>
            </a:r>
            <a:r>
              <a:rPr lang="fr-FR" sz="1500" dirty="0" err="1">
                <a:solidFill>
                  <a:srgbClr val="6AB825"/>
                </a:solidFill>
                <a:latin typeface="Consolas" panose="020B0609020204030204" pitchFamily="49" charset="0"/>
              </a:rPr>
              <a:t>this</a:t>
            </a:r>
            <a:r>
              <a:rPr lang="fr-FR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.end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|| </a:t>
            </a:r>
            <a:r>
              <a:rPr lang="fr-FR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Date.now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()) –   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      </a:t>
            </a:r>
            <a:r>
              <a:rPr lang="fr-FR" sz="1500" dirty="0" err="1">
                <a:solidFill>
                  <a:srgbClr val="6AB825"/>
                </a:solidFill>
                <a:latin typeface="Consolas" panose="020B0609020204030204" pitchFamily="49" charset="0"/>
              </a:rPr>
              <a:t>this</a:t>
            </a:r>
            <a:r>
              <a:rPr lang="fr-FR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.start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    : -1</a:t>
            </a:r>
            <a:b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</a:b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fr-FR" sz="1500" dirty="0">
                <a:solidFill>
                  <a:srgbClr val="6AB825"/>
                </a:solidFill>
                <a:latin typeface="Consolas" panose="020B0609020204030204" pitchFamily="49" charset="0"/>
              </a:rPr>
              <a:t>  </a:t>
            </a:r>
            <a:r>
              <a:rPr lang="fr-FR" sz="1500" dirty="0" err="1">
                <a:solidFill>
                  <a:srgbClr val="6AB825"/>
                </a:solidFill>
                <a:latin typeface="Consolas" panose="020B0609020204030204" pitchFamily="49" charset="0"/>
              </a:rPr>
              <a:t>static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display(</a:t>
            </a:r>
            <a:r>
              <a:rPr lang="fr-FR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step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    </a:t>
            </a:r>
            <a:r>
              <a:rPr lang="en-US" sz="1500" dirty="0">
                <a:solidFill>
                  <a:srgbClr val="6AB825"/>
                </a:solidFill>
                <a:latin typeface="Consolas" panose="020B0609020204030204" pitchFamily="49" charset="0"/>
              </a:rPr>
              <a:t>return</a:t>
            </a:r>
            <a:r>
              <a:rPr lang="en-US" sz="1500" dirty="0">
                <a:solidFill>
                  <a:srgbClr val="D0D0D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999999"/>
                </a:solidFill>
                <a:latin typeface="Consolas" panose="020B0609020204030204" pitchFamily="49" charset="0"/>
              </a:rPr>
              <a:t>task.toString</a:t>
            </a:r>
            <a:r>
              <a:rPr lang="en-US" sz="1500" dirty="0">
                <a:solidFill>
                  <a:srgbClr val="999999"/>
                </a:solidFill>
                <a:latin typeface="Consolas" panose="020B0609020204030204" pitchFamily="49" charset="0"/>
              </a:rPr>
              <a:t>() + (</a:t>
            </a:r>
            <a:r>
              <a:rPr lang="en-US" sz="1500" dirty="0" err="1">
                <a:solidFill>
                  <a:srgbClr val="999999"/>
                </a:solidFill>
                <a:latin typeface="Consolas" panose="020B0609020204030204" pitchFamily="49" charset="0"/>
              </a:rPr>
              <a:t>task.next</a:t>
            </a:r>
            <a:r>
              <a:rPr lang="en-US" sz="1500" dirty="0">
                <a:solidFill>
                  <a:srgbClr val="999999"/>
                </a:solidFill>
                <a:latin typeface="Consolas" panose="020B0609020204030204" pitchFamily="49" charset="0"/>
              </a:rPr>
              <a:t> </a:t>
            </a:r>
            <a:br>
              <a:rPr lang="en-US" sz="1500" dirty="0">
                <a:solidFill>
                  <a:srgbClr val="999999"/>
                </a:solidFill>
                <a:latin typeface="Consolas" panose="020B0609020204030204" pitchFamily="49" charset="0"/>
              </a:rPr>
            </a:br>
            <a:r>
              <a:rPr lang="en-US" sz="1500" dirty="0">
                <a:solidFill>
                  <a:srgbClr val="999999"/>
                </a:solidFill>
                <a:latin typeface="Consolas" panose="020B0609020204030204" pitchFamily="49" charset="0"/>
              </a:rPr>
              <a:t>      ? </a:t>
            </a:r>
            <a:r>
              <a:rPr lang="en-US" sz="1500" dirty="0">
                <a:solidFill>
                  <a:srgbClr val="999999"/>
                </a:solidFill>
                <a:latin typeface="Consolas"/>
              </a:rPr>
              <a:t>` &gt; </a:t>
            </a:r>
            <a:r>
              <a:rPr lang="en-US" sz="1500" dirty="0">
                <a:solidFill>
                  <a:srgbClr val="999999"/>
                </a:solidFill>
                <a:latin typeface="Consolas" panose="020B0609020204030204" pitchFamily="49" charset="0"/>
              </a:rPr>
              <a:t>${</a:t>
            </a:r>
            <a:r>
              <a:rPr lang="en-US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Task.display</a:t>
            </a:r>
            <a:r>
              <a:rPr lang="en-US" sz="1500" dirty="0">
                <a:solidFill>
                  <a:srgbClr val="D0D0D0"/>
                </a:solidFill>
                <a:latin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D0D0D0"/>
                </a:solidFill>
                <a:latin typeface="Consolas" panose="020B0609020204030204" pitchFamily="49" charset="0"/>
              </a:rPr>
              <a:t>task.next</a:t>
            </a:r>
            <a:r>
              <a:rPr lang="en-US" sz="1500" dirty="0">
                <a:solidFill>
                  <a:srgbClr val="D0D0D0"/>
                </a:solidFill>
                <a:latin typeface="Consolas" panose="020B0609020204030204" pitchFamily="49" charset="0"/>
              </a:rPr>
              <a:t>)</a:t>
            </a:r>
            <a:r>
              <a:rPr lang="en-US" sz="1500" dirty="0">
                <a:solidFill>
                  <a:srgbClr val="999999"/>
                </a:solidFill>
                <a:latin typeface="Consolas" panose="020B0609020204030204" pitchFamily="49" charset="0"/>
              </a:rPr>
              <a:t>}</a:t>
            </a:r>
            <a:r>
              <a:rPr lang="en-US" sz="1500" dirty="0">
                <a:solidFill>
                  <a:srgbClr val="999999"/>
                </a:solidFill>
                <a:latin typeface="Consolas"/>
              </a:rPr>
              <a:t>`</a:t>
            </a:r>
          </a:p>
          <a:p>
            <a:r>
              <a:rPr lang="en-US" sz="1500" dirty="0">
                <a:solidFill>
                  <a:srgbClr val="999999"/>
                </a:solidFill>
                <a:latin typeface="Consolas" panose="020B0609020204030204" pitchFamily="49" charset="0"/>
              </a:rPr>
              <a:t>      : </a:t>
            </a:r>
            <a:r>
              <a:rPr lang="en-US" sz="1500" dirty="0">
                <a:solidFill>
                  <a:srgbClr val="999999"/>
                </a:solidFill>
                <a:latin typeface="Consolas"/>
              </a:rPr>
              <a:t>''</a:t>
            </a:r>
            <a:r>
              <a:rPr lang="en-US" sz="15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endParaRPr lang="fr-FR" sz="1500" i="1" dirty="0">
              <a:solidFill>
                <a:srgbClr val="999999"/>
              </a:solidFill>
              <a:latin typeface="Consolas" panose="020B0609020204030204" pitchFamily="49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fr-FR" sz="1500" i="1" dirty="0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  </a:t>
            </a:r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}</a:t>
            </a:r>
            <a:endParaRPr lang="fr-FR" sz="1500" i="1" dirty="0">
              <a:solidFill>
                <a:srgbClr val="999999"/>
              </a:solidFill>
              <a:latin typeface="Consolas" panose="020B0609020204030204" pitchFamily="49" charset="0"/>
            </a:endParaRPr>
          </a:p>
          <a:p>
            <a:r>
              <a:rPr lang="fr-FR" sz="1500" dirty="0">
                <a:solidFill>
                  <a:srgbClr val="D0D0D0"/>
                </a:solidFill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2C2920A3-D67B-4423-9B8F-A715289253D1}"/>
              </a:ext>
            </a:extLst>
          </p:cNvPr>
          <p:cNvCxnSpPr>
            <a:cxnSpLocks/>
          </p:cNvCxnSpPr>
          <p:nvPr/>
        </p:nvCxnSpPr>
        <p:spPr>
          <a:xfrm flipV="1">
            <a:off x="3779912" y="5445224"/>
            <a:ext cx="864096" cy="429886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160F4026-C9D1-43B1-9DC1-0EA88EDCA8E7}"/>
              </a:ext>
            </a:extLst>
          </p:cNvPr>
          <p:cNvCxnSpPr>
            <a:cxnSpLocks/>
          </p:cNvCxnSpPr>
          <p:nvPr/>
        </p:nvCxnSpPr>
        <p:spPr>
          <a:xfrm flipV="1">
            <a:off x="3539710" y="3799038"/>
            <a:ext cx="1104298" cy="936743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C84FFF01-E07B-4550-8A49-D39A4AD8C7A4}"/>
              </a:ext>
            </a:extLst>
          </p:cNvPr>
          <p:cNvCxnSpPr>
            <a:cxnSpLocks/>
          </p:cNvCxnSpPr>
          <p:nvPr/>
        </p:nvCxnSpPr>
        <p:spPr>
          <a:xfrm flipV="1">
            <a:off x="3858845" y="2747764"/>
            <a:ext cx="857171" cy="1051274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CD540FDB-165E-4431-8B9A-F7F4A4508D26}"/>
              </a:ext>
            </a:extLst>
          </p:cNvPr>
          <p:cNvCxnSpPr>
            <a:cxnSpLocks/>
          </p:cNvCxnSpPr>
          <p:nvPr/>
        </p:nvCxnSpPr>
        <p:spPr>
          <a:xfrm flipV="1">
            <a:off x="3995936" y="1772816"/>
            <a:ext cx="720080" cy="803548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53B6116D-31FB-45B6-88EB-34628E20385C}"/>
              </a:ext>
            </a:extLst>
          </p:cNvPr>
          <p:cNvSpPr txBox="1"/>
          <p:nvPr/>
        </p:nvSpPr>
        <p:spPr>
          <a:xfrm>
            <a:off x="948143" y="5085184"/>
            <a:ext cx="2888578" cy="464331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>
                <a:solidFill>
                  <a:srgbClr val="6AB825"/>
                </a:solidFill>
                <a:latin typeface="Consolas"/>
              </a:rPr>
              <a:t>new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en-US" sz="1600" dirty="0">
                <a:solidFill>
                  <a:srgbClr val="ED9D13"/>
                </a:solidFill>
                <a:latin typeface="Consolas"/>
              </a:rPr>
              <a:t>'t1'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).duration</a:t>
            </a:r>
          </a:p>
        </p:txBody>
      </p:sp>
    </p:spTree>
    <p:extLst>
      <p:ext uri="{BB962C8B-B14F-4D97-AF65-F5344CB8AC3E}">
        <p14:creationId xmlns:p14="http://schemas.microsoft.com/office/powerpoint/2010/main" val="42187212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>
            <a:extLst>
              <a:ext uri="{FF2B5EF4-FFF2-40B4-BE49-F238E27FC236}">
                <a16:creationId xmlns:a16="http://schemas.microsoft.com/office/drawing/2014/main" id="{1D5A29FA-A992-4D48-BCAD-4F7EE3817F67}"/>
              </a:ext>
            </a:extLst>
          </p:cNvPr>
          <p:cNvSpPr txBox="1"/>
          <p:nvPr/>
        </p:nvSpPr>
        <p:spPr>
          <a:xfrm>
            <a:off x="4932040" y="2831974"/>
            <a:ext cx="3960440" cy="2757266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 err="1">
                <a:solidFill>
                  <a:srgbClr val="6AB825"/>
                </a:solidFill>
                <a:latin typeface="Consolas"/>
              </a:rPr>
              <a:t>constructor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name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,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next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null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) {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6AB825"/>
                </a:solidFill>
                <a:latin typeface="Consolas" panose="020B0609020204030204" pitchFamily="49" charset="0"/>
              </a:rPr>
              <a:t>const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state = </a:t>
            </a:r>
            <a:r>
              <a:rPr lang="en-US" sz="1500" dirty="0">
                <a:solidFill>
                  <a:srgbClr val="ED9D13"/>
                </a:solidFill>
                <a:latin typeface="Consolas"/>
              </a:rPr>
              <a:t>'success'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dirty="0" err="1">
                <a:solidFill>
                  <a:srgbClr val="6AB825"/>
                </a:solidFill>
                <a:latin typeface="Consolas" panose="020B0609020204030204" pitchFamily="49" charset="0"/>
              </a:rPr>
              <a:t>const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attrs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   name,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   next,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   end: </a:t>
            </a:r>
            <a:r>
              <a:rPr lang="en-US" sz="1500" dirty="0">
                <a:solidFill>
                  <a:srgbClr val="6AB825"/>
                </a:solidFill>
                <a:latin typeface="Consolas" panose="020B0609020204030204" pitchFamily="49" charset="0"/>
              </a:rPr>
              <a:t>null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   start: </a:t>
            </a:r>
            <a:r>
              <a:rPr lang="en-US" sz="1500" dirty="0">
                <a:solidFill>
                  <a:srgbClr val="6AB825"/>
                </a:solidFill>
                <a:latin typeface="Consolas" panose="020B0609020204030204" pitchFamily="49" charset="0"/>
              </a:rPr>
              <a:t>null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   [state]: </a:t>
            </a:r>
            <a:r>
              <a:rPr lang="en-US" sz="1500" dirty="0">
                <a:solidFill>
                  <a:srgbClr val="6AB825"/>
                </a:solidFill>
                <a:latin typeface="Consolas" panose="020B0609020204030204" pitchFamily="49" charset="0"/>
              </a:rPr>
              <a:t>null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chemeClr val="bg1"/>
                </a:solidFill>
                <a:latin typeface="Consolas" panose="020B0609020204030204" pitchFamily="49" charset="0"/>
              </a:rPr>
              <a:t>Object.assign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6AB825"/>
                </a:solidFill>
                <a:latin typeface="Consolas" panose="020B0609020204030204" pitchFamily="49" charset="0"/>
              </a:rPr>
              <a:t>this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attrs</a:t>
            </a:r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fr-FR" sz="1500" dirty="0">
              <a:solidFill>
                <a:srgbClr val="D0D0D0"/>
              </a:solidFill>
              <a:latin typeface="Consola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B74A9E9-86FF-4553-9D04-DEA9245F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Paramètres par défaut et objet littéraux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AC611FA-B6E1-4ABA-9E8A-995D1076C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752"/>
            <a:ext cx="4330824" cy="5256584"/>
          </a:xfrm>
        </p:spPr>
        <p:txBody>
          <a:bodyPr>
            <a:normAutofit lnSpcReduction="10000"/>
          </a:bodyPr>
          <a:lstStyle/>
          <a:p>
            <a:r>
              <a:rPr lang="fr-FR" dirty="0"/>
              <a:t>Valeur par défaut pour les paramètres</a:t>
            </a:r>
            <a:br>
              <a:rPr lang="fr-FR" dirty="0"/>
            </a:br>
            <a:br>
              <a:rPr lang="fr-FR" dirty="0"/>
            </a:br>
            <a:br>
              <a:rPr lang="fr-FR" dirty="0"/>
            </a:br>
            <a:endParaRPr lang="fr-FR" dirty="0"/>
          </a:p>
          <a:p>
            <a:endParaRPr lang="fr-FR" sz="2000" dirty="0"/>
          </a:p>
          <a:p>
            <a:r>
              <a:rPr lang="fr-FR" dirty="0"/>
              <a:t>Littéral objet : structure anonyme entre accolades</a:t>
            </a:r>
            <a:br>
              <a:rPr lang="fr-FR" dirty="0"/>
            </a:br>
            <a:endParaRPr lang="fr-FR" sz="2000" dirty="0"/>
          </a:p>
          <a:p>
            <a:r>
              <a:rPr lang="fr-FR" dirty="0"/>
              <a:t>Notation raccourcie: utilise les variables du scope</a:t>
            </a:r>
            <a:br>
              <a:rPr lang="fr-FR" dirty="0"/>
            </a:br>
            <a:endParaRPr lang="fr-FR" sz="2000" dirty="0"/>
          </a:p>
          <a:p>
            <a:r>
              <a:rPr lang="fr-FR" dirty="0"/>
              <a:t>Propriété calculées: le nom est le résultat de l'expression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808DD0E-2988-4BE2-8AE5-ECE0B91C6E10}"/>
              </a:ext>
            </a:extLst>
          </p:cNvPr>
          <p:cNvSpPr txBox="1"/>
          <p:nvPr/>
        </p:nvSpPr>
        <p:spPr>
          <a:xfrm>
            <a:off x="4932040" y="1268760"/>
            <a:ext cx="3960440" cy="910607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500" dirty="0" err="1">
                <a:solidFill>
                  <a:srgbClr val="6AB825"/>
                </a:solidFill>
                <a:latin typeface="Consolas"/>
              </a:rPr>
              <a:t>constructor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name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, </a:t>
            </a:r>
            <a:r>
              <a:rPr lang="fr-FR" sz="1500" dirty="0" err="1">
                <a:solidFill>
                  <a:srgbClr val="D0D0D0"/>
                </a:solidFill>
                <a:latin typeface="Consolas"/>
              </a:rPr>
              <a:t>next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 = </a:t>
            </a:r>
            <a:r>
              <a:rPr lang="fr-FR" sz="1500" dirty="0" err="1">
                <a:solidFill>
                  <a:srgbClr val="6AB825"/>
                </a:solidFill>
                <a:latin typeface="Consolas"/>
              </a:rPr>
              <a:t>null</a:t>
            </a:r>
            <a:r>
              <a:rPr lang="fr-FR" sz="1500" dirty="0">
                <a:solidFill>
                  <a:srgbClr val="D0D0D0"/>
                </a:solidFill>
                <a:latin typeface="Consolas"/>
              </a:rPr>
              <a:t>) {</a:t>
            </a:r>
          </a:p>
          <a:p>
            <a:r>
              <a:rPr lang="fr-FR" sz="1500" dirty="0">
                <a:solidFill>
                  <a:srgbClr val="D0D0D0"/>
                </a:solidFill>
                <a:latin typeface="Consolas"/>
              </a:rPr>
              <a:t>  </a:t>
            </a:r>
            <a:r>
              <a:rPr lang="fr-FR" sz="1500" i="1" dirty="0">
                <a:solidFill>
                  <a:srgbClr val="999999"/>
                </a:solidFill>
                <a:latin typeface="Consolas" panose="020B0609020204030204" pitchFamily="49" charset="0"/>
                <a:ea typeface="Open Sans" panose="020B0606030504020204" pitchFamily="34" charset="0"/>
                <a:cs typeface="Open Sans" panose="020B0606030504020204" pitchFamily="34" charset="0"/>
              </a:rPr>
              <a:t>// ...</a:t>
            </a:r>
          </a:p>
          <a:p>
            <a:r>
              <a:rPr lang="en-US" sz="1500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fr-FR" sz="1500" dirty="0">
              <a:solidFill>
                <a:srgbClr val="D0D0D0"/>
              </a:solidFill>
              <a:latin typeface="Consolas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D09960E-8DE0-4CEC-938E-530E0ED0E2B2}"/>
              </a:ext>
            </a:extLst>
          </p:cNvPr>
          <p:cNvSpPr txBox="1"/>
          <p:nvPr/>
        </p:nvSpPr>
        <p:spPr>
          <a:xfrm>
            <a:off x="5927367" y="3623559"/>
            <a:ext cx="1440160" cy="461665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txBody>
          <a:bodyPr wrap="square" lIns="0" tIns="0" rIns="0" bIns="0" rtlCol="0">
            <a:spAutoFit/>
          </a:bodyPr>
          <a:lstStyle/>
          <a:p>
            <a:r>
              <a:rPr lang="fr-FR" sz="1500" dirty="0">
                <a:solidFill>
                  <a:srgbClr val="C00000"/>
                </a:solidFill>
                <a:latin typeface="Consolas"/>
              </a:rPr>
              <a:t>: </a:t>
            </a:r>
            <a:r>
              <a:rPr lang="fr-FR" sz="1500" dirty="0" err="1">
                <a:solidFill>
                  <a:srgbClr val="C00000"/>
                </a:solidFill>
                <a:latin typeface="Consolas"/>
              </a:rPr>
              <a:t>name</a:t>
            </a:r>
            <a:r>
              <a:rPr lang="fr-FR" sz="1500" dirty="0">
                <a:solidFill>
                  <a:srgbClr val="C00000"/>
                </a:solidFill>
                <a:latin typeface="Consolas"/>
              </a:rPr>
              <a:t>,</a:t>
            </a:r>
            <a:br>
              <a:rPr lang="fr-FR" sz="1500" dirty="0">
                <a:solidFill>
                  <a:srgbClr val="C00000"/>
                </a:solidFill>
                <a:latin typeface="Consolas"/>
              </a:rPr>
            </a:br>
            <a:r>
              <a:rPr lang="fr-FR" sz="1500" dirty="0">
                <a:solidFill>
                  <a:srgbClr val="C00000"/>
                </a:solidFill>
                <a:latin typeface="Consolas"/>
              </a:rPr>
              <a:t>: </a:t>
            </a:r>
            <a:r>
              <a:rPr lang="fr-FR" sz="1500" dirty="0" err="1">
                <a:solidFill>
                  <a:srgbClr val="C00000"/>
                </a:solidFill>
                <a:latin typeface="Consolas"/>
              </a:rPr>
              <a:t>next</a:t>
            </a:r>
            <a:r>
              <a:rPr lang="fr-FR" sz="1500" dirty="0">
                <a:solidFill>
                  <a:srgbClr val="C00000"/>
                </a:solidFill>
                <a:latin typeface="Consolas"/>
              </a:rPr>
              <a:t>,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247EDC5-0F61-47E6-8806-9F96B5AE0E8A}"/>
              </a:ext>
            </a:extLst>
          </p:cNvPr>
          <p:cNvSpPr txBox="1"/>
          <p:nvPr/>
        </p:nvSpPr>
        <p:spPr>
          <a:xfrm>
            <a:off x="1043608" y="2060848"/>
            <a:ext cx="3312368" cy="956773"/>
          </a:xfrm>
          <a:prstGeom prst="rect">
            <a:avLst/>
          </a:prstGeom>
          <a:solidFill>
            <a:srgbClr val="000000"/>
          </a:solidFill>
          <a:effectLst>
            <a:glow rad="63500">
              <a:srgbClr val="F0DB4F">
                <a:alpha val="40000"/>
              </a:srgbClr>
            </a:glow>
          </a:effectLst>
        </p:spPr>
        <p:txBody>
          <a:bodyPr wrap="square" lIns="144000" tIns="108000" rIns="144000" bIns="108000" rtlCol="0">
            <a:spAutoFit/>
          </a:bodyPr>
          <a:lstStyle/>
          <a:p>
            <a:r>
              <a:rPr lang="fr-FR" sz="1600" dirty="0" err="1">
                <a:solidFill>
                  <a:srgbClr val="6AB825"/>
                </a:solidFill>
                <a:latin typeface="Consolas"/>
              </a:rPr>
              <a:t>const</a:t>
            </a:r>
            <a:r>
              <a:rPr lang="fr-FR" sz="1600" dirty="0">
                <a:solidFill>
                  <a:srgbClr val="6AB825"/>
                </a:solidFill>
                <a:latin typeface="Consolas"/>
              </a:rPr>
              <a:t> t1 = new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en-US" sz="1600" dirty="0">
                <a:solidFill>
                  <a:srgbClr val="ED9D13"/>
                </a:solidFill>
                <a:latin typeface="Consolas"/>
              </a:rPr>
              <a:t>'t1'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</a:t>
            </a:r>
            <a:br>
              <a:rPr lang="fr-FR" sz="1600" dirty="0">
                <a:solidFill>
                  <a:srgbClr val="D0D0D0"/>
                </a:solidFill>
                <a:latin typeface="Consolas"/>
              </a:rPr>
            </a:br>
            <a:r>
              <a:rPr lang="fr-FR" sz="1600" dirty="0">
                <a:solidFill>
                  <a:srgbClr val="6AB825"/>
                </a:solidFill>
                <a:latin typeface="Consolas"/>
              </a:rPr>
              <a:t>new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't2'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 t1)</a:t>
            </a:r>
          </a:p>
          <a:p>
            <a:r>
              <a:rPr lang="fr-FR" sz="1600" dirty="0">
                <a:solidFill>
                  <a:srgbClr val="6AB825"/>
                </a:solidFill>
                <a:latin typeface="Consolas"/>
              </a:rPr>
              <a:t>new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 </a:t>
            </a:r>
            <a:r>
              <a:rPr lang="fr-FR" sz="1600" dirty="0" err="1">
                <a:solidFill>
                  <a:srgbClr val="D0D0D0"/>
                </a:solidFill>
                <a:latin typeface="Consolas"/>
              </a:rPr>
              <a:t>Task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(</a:t>
            </a:r>
            <a:r>
              <a:rPr lang="fr-FR" sz="1600" dirty="0">
                <a:solidFill>
                  <a:srgbClr val="ED9D13"/>
                </a:solidFill>
                <a:latin typeface="Consolas"/>
              </a:rPr>
              <a:t>'t3'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, </a:t>
            </a:r>
            <a:r>
              <a:rPr lang="fr-FR" sz="1600" dirty="0" err="1">
                <a:solidFill>
                  <a:srgbClr val="6AB825"/>
                </a:solidFill>
                <a:latin typeface="Consolas"/>
              </a:rPr>
              <a:t>undefined</a:t>
            </a:r>
            <a:r>
              <a:rPr lang="fr-FR" sz="1600" dirty="0">
                <a:solidFill>
                  <a:srgbClr val="D0D0D0"/>
                </a:solidFill>
                <a:latin typeface="Consolas"/>
              </a:rPr>
              <a:t>)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71B32CE-4042-484D-B1DC-2F4D70806B00}"/>
              </a:ext>
            </a:extLst>
          </p:cNvPr>
          <p:cNvCxnSpPr>
            <a:cxnSpLocks/>
          </p:cNvCxnSpPr>
          <p:nvPr/>
        </p:nvCxnSpPr>
        <p:spPr>
          <a:xfrm>
            <a:off x="4434377" y="3472175"/>
            <a:ext cx="713687" cy="26946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252CC13D-9871-4B7C-B11C-53E8686CE494}"/>
              </a:ext>
            </a:extLst>
          </p:cNvPr>
          <p:cNvCxnSpPr>
            <a:cxnSpLocks/>
          </p:cNvCxnSpPr>
          <p:nvPr/>
        </p:nvCxnSpPr>
        <p:spPr>
          <a:xfrm flipV="1">
            <a:off x="4716016" y="3933056"/>
            <a:ext cx="720080" cy="388558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6BEB7516-0187-4E55-91C9-9B0171C7456D}"/>
              </a:ext>
            </a:extLst>
          </p:cNvPr>
          <p:cNvCxnSpPr>
            <a:cxnSpLocks/>
          </p:cNvCxnSpPr>
          <p:nvPr/>
        </p:nvCxnSpPr>
        <p:spPr>
          <a:xfrm flipV="1">
            <a:off x="4139952" y="4653136"/>
            <a:ext cx="1296144" cy="769560"/>
          </a:xfrm>
          <a:prstGeom prst="straightConnector1">
            <a:avLst/>
          </a:prstGeom>
          <a:ln w="38100">
            <a:solidFill>
              <a:srgbClr val="F0DB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66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" grpId="0" uiExpand="1" build="p"/>
      <p:bldP spid="4" grpId="0" animBg="1"/>
      <p:bldP spid="7" grpId="0" animBg="1"/>
      <p:bldP spid="7" grpId="1" animBg="1"/>
      <p:bldP spid="8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Change Mind About JS">
      <a:dk1>
        <a:sysClr val="windowText" lastClr="000000"/>
      </a:dk1>
      <a:lt1>
        <a:srgbClr val="E6E6E6"/>
      </a:lt1>
      <a:dk2>
        <a:srgbClr val="000000"/>
      </a:dk2>
      <a:lt2>
        <a:srgbClr val="D8D8D8"/>
      </a:lt2>
      <a:accent1>
        <a:srgbClr val="FFC000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C000"/>
      </a:hlink>
      <a:folHlink>
        <a:srgbClr val="FFC000"/>
      </a:folHlink>
    </a:clrScheme>
    <a:fontScheme name="Change Mind About JS">
      <a:majorFont>
        <a:latin typeface="Yanone Kaffeesatz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1544</TotalTime>
  <Words>2144</Words>
  <Application>Microsoft Office PowerPoint</Application>
  <PresentationFormat>Affichage à l'écran (4:3)</PresentationFormat>
  <Paragraphs>440</Paragraphs>
  <Slides>28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6" baseType="lpstr">
      <vt:lpstr>Consolas</vt:lpstr>
      <vt:lpstr>Wingdings</vt:lpstr>
      <vt:lpstr>Open Sans Semibold</vt:lpstr>
      <vt:lpstr>Calibri</vt:lpstr>
      <vt:lpstr>Arial</vt:lpstr>
      <vt:lpstr>Yanone Kaffeesatz</vt:lpstr>
      <vt:lpstr>Open Sans</vt:lpstr>
      <vt:lpstr>Thème Office</vt:lpstr>
      <vt:lpstr>(re)Découvrir JavaScript</vt:lpstr>
      <vt:lpstr>Faisons connaissance</vt:lpstr>
      <vt:lpstr>JS, un langage de programmation :</vt:lpstr>
      <vt:lpstr>Rapide historique</vt:lpstr>
      <vt:lpstr>Notre fil rouge</vt:lpstr>
      <vt:lpstr>Quelques éléments du langage</vt:lpstr>
      <vt:lpstr>Portée des variables (block scoping)</vt:lpstr>
      <vt:lpstr>Classes</vt:lpstr>
      <vt:lpstr>Paramètres par défaut et objet littéraux</vt:lpstr>
      <vt:lpstr>Interpolation (template literals)</vt:lpstr>
      <vt:lpstr>Traitement asynchrone (async/await)</vt:lpstr>
      <vt:lpstr>Modules - 1/2</vt:lpstr>
      <vt:lpstr>Héritage de classe</vt:lpstr>
      <vt:lpstr>Destructuration</vt:lpstr>
      <vt:lpstr>Lambdas (Arrow functions)</vt:lpstr>
      <vt:lpstr>Modules - 2/2</vt:lpstr>
      <vt:lpstr>Operateurs rest  et spread</vt:lpstr>
      <vt:lpstr>Time to get Chucked !</vt:lpstr>
      <vt:lpstr>L'écosystème</vt:lpstr>
      <vt:lpstr>Les dépendances</vt:lpstr>
      <vt:lpstr>Gérer ses dépendances statiques</vt:lpstr>
      <vt:lpstr>Les outils pour déveloper</vt:lpstr>
      <vt:lpstr>Transpilation et packaging</vt:lpstr>
      <vt:lpstr>Assistance au dévelopement</vt:lpstr>
      <vt:lpstr>Pour conclure</vt:lpstr>
      <vt:lpstr>JS everywhere</vt:lpstr>
      <vt:lpstr>…amusez vous bien avec JavaScript !</vt:lpstr>
      <vt:lpstr>Crédits photos</vt:lpstr>
    </vt:vector>
  </TitlesOfParts>
  <Company>Atos Worldline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Feugas Damien</dc:creator>
  <cp:lastModifiedBy>Damien</cp:lastModifiedBy>
  <cp:revision>287</cp:revision>
  <dcterms:created xsi:type="dcterms:W3CDTF">2015-04-07T13:36:38Z</dcterms:created>
  <dcterms:modified xsi:type="dcterms:W3CDTF">2018-06-16T14:33:57Z</dcterms:modified>
</cp:coreProperties>
</file>